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45"/>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6"/>
    <p:sldId id="300" r:id="rId47"/>
    <p:sldId id="301" r:id="rId48"/>
    <p:sldId id="302" r:id="rId49"/>
    <p:sldId id="303" r:id="rId50"/>
    <p:sldId id="305" r:id="rId51"/>
  </p:sldIdLst>
  <p:sldSz cx="9144000" cy="6858000"/>
  <p:notesSz cx="6858000" cy="9144000"/>
  <p:defaultTextStyle>
    <a:defPPr>
      <a:defRPr lang="zh-CN"/>
    </a:defPPr>
    <a:lvl1pPr marL="0" lvl="0" indent="0" algn="l"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Arial" panose="020B0604020202020204" pitchFamily="34" charset="0"/>
        <a:ea typeface="宋体" panose="02010600030101010101" pitchFamily="2" charset="-122"/>
      </a:defRPr>
    </a:lvl1pPr>
    <a:lvl2pPr marL="457200" lvl="1"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Arial" panose="020B0604020202020204" pitchFamily="34" charset="0"/>
        <a:ea typeface="宋体" panose="02010600030101010101" pitchFamily="2" charset="-122"/>
      </a:defRPr>
    </a:lvl2pPr>
    <a:lvl3pPr marL="914400" lvl="2"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Arial" panose="020B0604020202020204" pitchFamily="34" charset="0"/>
        <a:ea typeface="宋体" panose="02010600030101010101" pitchFamily="2" charset="-122"/>
      </a:defRPr>
    </a:lvl3pPr>
    <a:lvl4pPr marL="1371600" lvl="3"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Arial" panose="020B0604020202020204" pitchFamily="34" charset="0"/>
        <a:ea typeface="宋体" panose="02010600030101010101" pitchFamily="2" charset="-122"/>
      </a:defRPr>
    </a:lvl4pPr>
    <a:lvl5pPr marL="1828800" lvl="4"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Arial" panose="020B0604020202020204" pitchFamily="34" charset="0"/>
        <a:ea typeface="宋体" panose="02010600030101010101" pitchFamily="2" charset="-122"/>
      </a:defRPr>
    </a:lvl5pPr>
    <a:lvl6pPr marL="2286000" lvl="5"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Arial" panose="020B0604020202020204" pitchFamily="34" charset="0"/>
        <a:ea typeface="宋体" panose="02010600030101010101" pitchFamily="2" charset="-122"/>
      </a:defRPr>
    </a:lvl6pPr>
    <a:lvl7pPr marL="2743200" lvl="6"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Arial" panose="020B0604020202020204" pitchFamily="34" charset="0"/>
        <a:ea typeface="宋体" panose="02010600030101010101" pitchFamily="2" charset="-122"/>
      </a:defRPr>
    </a:lvl7pPr>
    <a:lvl8pPr marL="3200400" lvl="7"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Arial" panose="020B0604020202020204" pitchFamily="34" charset="0"/>
        <a:ea typeface="宋体" panose="02010600030101010101" pitchFamily="2" charset="-122"/>
      </a:defRPr>
    </a:lvl8pPr>
    <a:lvl9pPr marL="3657600" lvl="8"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2FDB2607-1784-4EEB-B798-7EB5836EED8A}">
        <p14:showMediaCtrls xmlns:p14="http://schemas.microsoft.com/office/powerpoint/2010/main" val="1"/>
      </p:ext>
    </p:extLst>
  </p:showPr>
  <p:clrMru>
    <a:srgbClr val="008000"/>
    <a:srgbClr val="6633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0" d="100"/>
          <a:sy n="80" d="100"/>
        </p:scale>
        <p:origin x="-840" y="-90"/>
      </p:cViewPr>
      <p:guideLst>
        <p:guide orient="horz" pos="2165"/>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notesMaster" Target="notesMasters/notes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3073"/>
          <p:cNvSpPr>
            <a:spLocks noGrp="1"/>
          </p:cNvSpPr>
          <p:nvPr>
            <p:ph type="hdr" sz="quarter"/>
          </p:nvPr>
        </p:nvSpPr>
        <p:spPr>
          <a:xfrm>
            <a:off x="0" y="0"/>
            <a:ext cx="2971800" cy="457200"/>
          </a:xfrm>
          <a:prstGeom prst="rect">
            <a:avLst/>
          </a:prstGeom>
          <a:noFill/>
          <a:ln w="9525">
            <a:noFill/>
          </a:ln>
        </p:spPr>
        <p:txBody>
          <a:bodyPr/>
          <a:p>
            <a:pPr marL="0" lvl="0" indent="0" eaLnBrk="1" latinLnBrk="0" hangingPunct="1">
              <a:buNone/>
            </a:pPr>
            <a:endParaRPr sz="1200">
              <a:latin typeface="Times New Roman" panose="02020603050405020304" pitchFamily="18" charset="0"/>
            </a:endParaRPr>
          </a:p>
        </p:txBody>
      </p:sp>
      <p:sp>
        <p:nvSpPr>
          <p:cNvPr id="3075" name="日期占位符 3074"/>
          <p:cNvSpPr>
            <a:spLocks noGrp="1"/>
          </p:cNvSpPr>
          <p:nvPr>
            <p:ph type="dt" idx="1"/>
          </p:nvPr>
        </p:nvSpPr>
        <p:spPr>
          <a:xfrm>
            <a:off x="3886200" y="0"/>
            <a:ext cx="2971800" cy="457200"/>
          </a:xfrm>
          <a:prstGeom prst="rect">
            <a:avLst/>
          </a:prstGeom>
          <a:noFill/>
          <a:ln w="9525">
            <a:noFill/>
          </a:ln>
        </p:spPr>
        <p:txBody>
          <a:bodyPr/>
          <a:p>
            <a:pPr marL="0" lvl="0" indent="0" algn="r" eaLnBrk="1" latinLnBrk="0" hangingPunct="1">
              <a:buNone/>
            </a:pPr>
            <a:endParaRPr sz="1200">
              <a:latin typeface="Times New Roman" panose="02020603050405020304" pitchFamily="18" charset="0"/>
            </a:endParaRPr>
          </a:p>
        </p:txBody>
      </p:sp>
      <p:sp>
        <p:nvSpPr>
          <p:cNvPr id="3076" name="幻灯片图像占位符 3075"/>
          <p:cNvSpPr>
            <a:spLocks noGrp="1"/>
          </p:cNvSpPr>
          <p:nvPr>
            <p:ph type="sldImg" idx="2"/>
          </p:nvPr>
        </p:nvSpPr>
        <p:spPr>
          <a:xfrm>
            <a:off x="1143000" y="685800"/>
            <a:ext cx="4572000" cy="3429000"/>
          </a:xfrm>
          <a:prstGeom prst="rect">
            <a:avLst/>
          </a:prstGeom>
          <a:ln w="9525">
            <a:noFill/>
          </a:ln>
        </p:spPr>
      </p:sp>
      <p:sp>
        <p:nvSpPr>
          <p:cNvPr id="3077" name="文本占位符 3076"/>
          <p:cNvSpPr>
            <a:spLocks noGrp="1"/>
          </p:cNvSpPr>
          <p:nvPr>
            <p:ph type="body" sz="quarter" idx="3"/>
          </p:nvPr>
        </p:nvSpPr>
        <p:spPr>
          <a:xfrm>
            <a:off x="914400" y="4343400"/>
            <a:ext cx="5029200" cy="4114800"/>
          </a:xfrm>
          <a:prstGeom prst="rect">
            <a:avLst/>
          </a:prstGeom>
          <a:noFill/>
          <a:ln w="9525">
            <a:noFill/>
          </a:ln>
        </p:spPr>
        <p:txBody>
          <a:bodyPr anchor="ct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页脚占位符 3077"/>
          <p:cNvSpPr>
            <a:spLocks noGrp="1"/>
          </p:cNvSpPr>
          <p:nvPr>
            <p:ph type="ftr" sz="quarter" idx="4"/>
          </p:nvPr>
        </p:nvSpPr>
        <p:spPr>
          <a:xfrm>
            <a:off x="0" y="8686800"/>
            <a:ext cx="2971800" cy="457200"/>
          </a:xfrm>
          <a:prstGeom prst="rect">
            <a:avLst/>
          </a:prstGeom>
          <a:noFill/>
          <a:ln w="9525">
            <a:noFill/>
          </a:ln>
        </p:spPr>
        <p:txBody>
          <a:bodyPr anchor="b"/>
          <a:p>
            <a:pPr marL="0" lvl="0" indent="0" eaLnBrk="1" latinLnBrk="0" hangingPunct="1">
              <a:buNone/>
            </a:pPr>
            <a:endParaRPr sz="1200">
              <a:latin typeface="Times New Roman" panose="02020603050405020304" pitchFamily="18" charset="0"/>
            </a:endParaRPr>
          </a:p>
        </p:txBody>
      </p:sp>
      <p:sp>
        <p:nvSpPr>
          <p:cNvPr id="3079" name="灯片编号占位符 3078"/>
          <p:cNvSpPr>
            <a:spLocks noGrp="1"/>
          </p:cNvSpPr>
          <p:nvPr>
            <p:ph type="sldNum" sz="quarter" idx="5"/>
          </p:nvPr>
        </p:nvSpPr>
        <p:spPr>
          <a:xfrm>
            <a:off x="3886200" y="8686800"/>
            <a:ext cx="2971800" cy="457200"/>
          </a:xfrm>
          <a:prstGeom prst="rect">
            <a:avLst/>
          </a:prstGeom>
          <a:noFill/>
          <a:ln w="9525">
            <a:noFill/>
          </a:ln>
        </p:spPr>
        <p:txBody>
          <a:bodyPr anchor="b"/>
          <a:p>
            <a:pPr marL="0" lvl="0" indent="0" algn="r" eaLnBrk="1" latinLnBrk="0" hangingPunct="1">
              <a:buNone/>
            </a:pPr>
            <a:fld id="{9A0DB2DC-4C9A-4742-B13C-FB6460FD3503}" type="slidenum">
              <a:rPr lang="zh-CN" altLang="x-none" sz="1200">
                <a:latin typeface="Times New Roman" panose="02020603050405020304" pitchFamily="18" charset="0"/>
              </a:rPr>
            </a:fld>
            <a:endParaRPr lang="zh-CN" altLang="x-none"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marL="0" lvl="0" indent="0" algn="l" eaLnBrk="0" fontAlgn="base" latinLnBrk="0" hangingPunct="0">
      <a:lnSpc>
        <a:spcPct val="100000"/>
      </a:lnSpc>
      <a:spcBef>
        <a:spcPct val="30000"/>
      </a:spcBef>
      <a:spcAft>
        <a:spcPct val="0"/>
      </a:spcAft>
      <a:buSzPct val="100000"/>
      <a:buFont typeface="Times New Roman" panose="02020603050405020304" pitchFamily="18" charset="0"/>
      <a:buNone/>
      <a:defRPr sz="1200" u="none" kern="1200" baseline="0">
        <a:solidFill>
          <a:schemeClr val="tx1"/>
        </a:solidFill>
        <a:latin typeface="Times New Roman" panose="02020603050405020304" pitchFamily="18" charset="0"/>
        <a:ea typeface="宋体" panose="02010600030101010101" pitchFamily="2" charset="-122"/>
      </a:defRPr>
    </a:lvl1pPr>
    <a:lvl2pPr marL="457200" lvl="1" indent="0" algn="l" eaLnBrk="0" fontAlgn="base" latinLnBrk="0" hangingPunct="0">
      <a:lnSpc>
        <a:spcPct val="100000"/>
      </a:lnSpc>
      <a:spcBef>
        <a:spcPct val="30000"/>
      </a:spcBef>
      <a:spcAft>
        <a:spcPct val="0"/>
      </a:spcAft>
      <a:buSzPct val="100000"/>
      <a:buFont typeface="Times New Roman" panose="02020603050405020304" pitchFamily="18" charset="0"/>
      <a:buNone/>
      <a:defRPr sz="1200" u="none" kern="1200" baseline="0">
        <a:solidFill>
          <a:schemeClr val="tx1"/>
        </a:solidFill>
        <a:latin typeface="Times New Roman" panose="02020603050405020304" pitchFamily="18" charset="0"/>
        <a:ea typeface="宋体" panose="02010600030101010101" pitchFamily="2" charset="-122"/>
      </a:defRPr>
    </a:lvl2pPr>
    <a:lvl3pPr marL="914400" lvl="2" indent="0" algn="l" eaLnBrk="0" fontAlgn="base" latinLnBrk="0" hangingPunct="0">
      <a:lnSpc>
        <a:spcPct val="100000"/>
      </a:lnSpc>
      <a:spcBef>
        <a:spcPct val="30000"/>
      </a:spcBef>
      <a:spcAft>
        <a:spcPct val="0"/>
      </a:spcAft>
      <a:buSzPct val="100000"/>
      <a:buFont typeface="Times New Roman" panose="02020603050405020304" pitchFamily="18" charset="0"/>
      <a:buNone/>
      <a:defRPr sz="1200" u="none" kern="1200" baseline="0">
        <a:solidFill>
          <a:schemeClr val="tx1"/>
        </a:solidFill>
        <a:latin typeface="Times New Roman" panose="02020603050405020304" pitchFamily="18" charset="0"/>
        <a:ea typeface="宋体" panose="02010600030101010101" pitchFamily="2" charset="-122"/>
      </a:defRPr>
    </a:lvl3pPr>
    <a:lvl4pPr marL="1371600" lvl="3" indent="0" algn="l" eaLnBrk="0" fontAlgn="base" latinLnBrk="0" hangingPunct="0">
      <a:lnSpc>
        <a:spcPct val="100000"/>
      </a:lnSpc>
      <a:spcBef>
        <a:spcPct val="30000"/>
      </a:spcBef>
      <a:spcAft>
        <a:spcPct val="0"/>
      </a:spcAft>
      <a:buSzPct val="100000"/>
      <a:buFont typeface="Times New Roman" panose="02020603050405020304" pitchFamily="18" charset="0"/>
      <a:buNone/>
      <a:defRPr sz="1200" u="none" kern="1200" baseline="0">
        <a:solidFill>
          <a:schemeClr val="tx1"/>
        </a:solidFill>
        <a:latin typeface="Times New Roman" panose="02020603050405020304" pitchFamily="18" charset="0"/>
        <a:ea typeface="宋体" panose="02010600030101010101" pitchFamily="2" charset="-122"/>
      </a:defRPr>
    </a:lvl4pPr>
    <a:lvl5pPr marL="1828800" lvl="4" indent="0" algn="l" eaLnBrk="0" fontAlgn="base" latinLnBrk="0" hangingPunct="0">
      <a:lnSpc>
        <a:spcPct val="100000"/>
      </a:lnSpc>
      <a:spcBef>
        <a:spcPct val="30000"/>
      </a:spcBef>
      <a:spcAft>
        <a:spcPct val="0"/>
      </a:spcAft>
      <a:buSzPct val="100000"/>
      <a:buFont typeface="Times New Roman" panose="02020603050405020304" pitchFamily="18" charset="0"/>
      <a:buNone/>
      <a:defRPr sz="1200" u="none" kern="1200" baseline="0">
        <a:solidFill>
          <a:schemeClr val="tx1"/>
        </a:solidFill>
        <a:latin typeface="Times New Roman" panose="02020603050405020304" pitchFamily="18" charset="0"/>
        <a:ea typeface="宋体" panose="02010600030101010101" pitchFamily="2" charset="-122"/>
      </a:defRPr>
    </a:lvl5pPr>
    <a:lvl6pPr marL="2286000" lvl="5" indent="0" algn="l" eaLnBrk="0" fontAlgn="base" latinLnBrk="0" hangingPunct="0">
      <a:lnSpc>
        <a:spcPct val="100000"/>
      </a:lnSpc>
      <a:spcBef>
        <a:spcPct val="30000"/>
      </a:spcBef>
      <a:spcAft>
        <a:spcPct val="0"/>
      </a:spcAft>
      <a:buSzPct val="100000"/>
      <a:buFont typeface="Times New Roman" panose="02020603050405020304" pitchFamily="18" charset="0"/>
      <a:buNone/>
      <a:defRPr sz="1200" u="none" kern="1200" baseline="0">
        <a:solidFill>
          <a:schemeClr val="tx1"/>
        </a:solidFill>
        <a:latin typeface="Times New Roman" panose="02020603050405020304" pitchFamily="18" charset="0"/>
        <a:ea typeface="宋体" panose="02010600030101010101" pitchFamily="2" charset="-122"/>
      </a:defRPr>
    </a:lvl6pPr>
    <a:lvl7pPr marL="2743200" lvl="6" indent="0" algn="l" eaLnBrk="0" fontAlgn="base" latinLnBrk="0" hangingPunct="0">
      <a:lnSpc>
        <a:spcPct val="100000"/>
      </a:lnSpc>
      <a:spcBef>
        <a:spcPct val="30000"/>
      </a:spcBef>
      <a:spcAft>
        <a:spcPct val="0"/>
      </a:spcAft>
      <a:buSzPct val="100000"/>
      <a:buFont typeface="Times New Roman" panose="02020603050405020304" pitchFamily="18" charset="0"/>
      <a:buNone/>
      <a:defRPr sz="1200" u="none" kern="1200" baseline="0">
        <a:solidFill>
          <a:schemeClr val="tx1"/>
        </a:solidFill>
        <a:latin typeface="Times New Roman" panose="02020603050405020304" pitchFamily="18" charset="0"/>
        <a:ea typeface="宋体" panose="02010600030101010101" pitchFamily="2" charset="-122"/>
      </a:defRPr>
    </a:lvl7pPr>
    <a:lvl8pPr marL="3200400" lvl="7" indent="0" algn="l" eaLnBrk="0" fontAlgn="base" latinLnBrk="0" hangingPunct="0">
      <a:lnSpc>
        <a:spcPct val="100000"/>
      </a:lnSpc>
      <a:spcBef>
        <a:spcPct val="30000"/>
      </a:spcBef>
      <a:spcAft>
        <a:spcPct val="0"/>
      </a:spcAft>
      <a:buSzPct val="100000"/>
      <a:buFont typeface="Times New Roman" panose="02020603050405020304" pitchFamily="18" charset="0"/>
      <a:buNone/>
      <a:defRPr sz="1200" u="none" kern="1200" baseline="0">
        <a:solidFill>
          <a:schemeClr val="tx1"/>
        </a:solidFill>
        <a:latin typeface="Times New Roman" panose="02020603050405020304" pitchFamily="18" charset="0"/>
        <a:ea typeface="宋体" panose="02010600030101010101" pitchFamily="2" charset="-122"/>
      </a:defRPr>
    </a:lvl8pPr>
    <a:lvl9pPr marL="3657600" lvl="8" indent="0" algn="l" eaLnBrk="0" fontAlgn="base" latinLnBrk="0" hangingPunct="0">
      <a:lnSpc>
        <a:spcPct val="100000"/>
      </a:lnSpc>
      <a:spcBef>
        <a:spcPct val="30000"/>
      </a:spcBef>
      <a:spcAft>
        <a:spcPct val="0"/>
      </a:spcAft>
      <a:buSzPct val="100000"/>
      <a:buFont typeface="Times New Roman" panose="02020603050405020304" pitchFamily="18" charset="0"/>
      <a:buNone/>
      <a:defRPr sz="120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48129"/>
          <p:cNvSpPr>
            <a:spLocks noGrp="1" noChangeAspect="1"/>
          </p:cNvSpPr>
          <p:nvPr>
            <p:ph type="sldImg"/>
          </p:nvPr>
        </p:nvSpPr>
        <p:spPr>
          <a:ln/>
        </p:spPr>
      </p:sp>
      <p:sp>
        <p:nvSpPr>
          <p:cNvPr id="48131" name="文本占位符 48130"/>
          <p:cNvSpPr>
            <a:spLocks noGrp="1"/>
          </p:cNvSpPr>
          <p:nvPr>
            <p:ph type="body" idx="1"/>
          </p:nvPr>
        </p:nvSpPr>
        <p:spPr>
          <a:xfrm>
            <a:off x="914400" y="4343400"/>
            <a:ext cx="5029200" cy="4114800"/>
          </a:xfrm>
          <a:noFill/>
          <a:ln w="9525">
            <a:noFill/>
          </a:ln>
        </p:spPr>
        <p:txBody>
          <a:bodyPr anchor="ctr"/>
          <a:p>
            <a:pPr marL="0" lvl="0" indent="0">
              <a:buNone/>
            </a:pPr>
          </a:p>
        </p:txBody>
      </p:sp>
      <p:sp>
        <p:nvSpPr>
          <p:cNvPr id="48132" name="文本框 48131"/>
          <p:cNvSpPr txBox="1"/>
          <p:nvPr/>
        </p:nvSpPr>
        <p:spPr>
          <a:xfrm>
            <a:off x="3886200" y="8686800"/>
            <a:ext cx="2971800" cy="457200"/>
          </a:xfrm>
          <a:prstGeom prst="rect">
            <a:avLst/>
          </a:prstGeom>
          <a:noFill/>
          <a:ln w="9525">
            <a:noFill/>
          </a:ln>
        </p:spPr>
        <p:txBody>
          <a:bodyPr anchor="b"/>
          <a:p>
            <a:pPr marL="0" lvl="0" indent="0" algn="r" eaLnBrk="1" latinLnBrk="0" hangingPunct="1">
              <a:buNone/>
            </a:pPr>
            <a:r>
              <a:rPr lang="en-US" altLang="zh-CN" sz="1200">
                <a:latin typeface="Times New Roman" panose="02020603050405020304" pitchFamily="18" charset="0"/>
              </a:rPr>
              <a:t>41</a:t>
            </a:r>
            <a:endParaRPr lang="en-US" altLang="zh-CN"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latinLnBrk="0" hangingPunct="1">
              <a:buNone/>
            </a:pPr>
            <a:endParaRPr/>
          </a:p>
        </p:txBody>
      </p:sp>
      <p:sp>
        <p:nvSpPr>
          <p:cNvPr id="6" name="页脚占位符 5"/>
          <p:cNvSpPr>
            <a:spLocks noGrp="1"/>
          </p:cNvSpPr>
          <p:nvPr>
            <p:ph type="ftr" sz="quarter" idx="11"/>
          </p:nvPr>
        </p:nvSpPr>
        <p:spPr/>
        <p:txBody>
          <a:bodyPr/>
          <a:lstStyle/>
          <a:p>
            <a:pPr lvl="0" eaLnBrk="1" latinLnBrk="0" hangingPunct="1">
              <a:buNone/>
            </a:pPr>
            <a:endParaRPr/>
          </a:p>
        </p:txBody>
      </p:sp>
      <p:sp>
        <p:nvSpPr>
          <p:cNvPr id="7" name="灯片编号占位符 6"/>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latinLnBrk="0" hangingPunct="1">
              <a:buNone/>
            </a:pPr>
            <a:endParaRPr/>
          </a:p>
        </p:txBody>
      </p:sp>
      <p:sp>
        <p:nvSpPr>
          <p:cNvPr id="8" name="页脚占位符 7"/>
          <p:cNvSpPr>
            <a:spLocks noGrp="1"/>
          </p:cNvSpPr>
          <p:nvPr>
            <p:ph type="ftr" sz="quarter" idx="11"/>
          </p:nvPr>
        </p:nvSpPr>
        <p:spPr/>
        <p:txBody>
          <a:bodyPr/>
          <a:lstStyle/>
          <a:p>
            <a:pPr lvl="0" eaLnBrk="1" latinLnBrk="0" hangingPunct="1">
              <a:buNone/>
            </a:pPr>
            <a:endParaRPr/>
          </a:p>
        </p:txBody>
      </p:sp>
      <p:sp>
        <p:nvSpPr>
          <p:cNvPr id="9" name="灯片编号占位符 8"/>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latinLnBrk="0" hangingPunct="1">
              <a:buNone/>
            </a:pPr>
            <a:endParaRPr/>
          </a:p>
        </p:txBody>
      </p:sp>
      <p:sp>
        <p:nvSpPr>
          <p:cNvPr id="4" name="页脚占位符 3"/>
          <p:cNvSpPr>
            <a:spLocks noGrp="1"/>
          </p:cNvSpPr>
          <p:nvPr>
            <p:ph type="ftr" sz="quarter" idx="11"/>
          </p:nvPr>
        </p:nvSpPr>
        <p:spPr/>
        <p:txBody>
          <a:bodyPr/>
          <a:lstStyle/>
          <a:p>
            <a:pPr lvl="0" eaLnBrk="1" latinLnBrk="0" hangingPunct="1">
              <a:buNone/>
            </a:pPr>
            <a:endParaRPr/>
          </a:p>
        </p:txBody>
      </p:sp>
      <p:sp>
        <p:nvSpPr>
          <p:cNvPr id="5" name="灯片编号占位符 4"/>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latinLnBrk="0" hangingPunct="1">
              <a:buNone/>
            </a:pPr>
            <a:endParaRPr/>
          </a:p>
        </p:txBody>
      </p:sp>
      <p:sp>
        <p:nvSpPr>
          <p:cNvPr id="3" name="页脚占位符 2"/>
          <p:cNvSpPr>
            <a:spLocks noGrp="1"/>
          </p:cNvSpPr>
          <p:nvPr>
            <p:ph type="ftr" sz="quarter" idx="11"/>
          </p:nvPr>
        </p:nvSpPr>
        <p:spPr/>
        <p:txBody>
          <a:bodyPr/>
          <a:lstStyle/>
          <a:p>
            <a:pPr lvl="0" eaLnBrk="1" latinLnBrk="0" hangingPunct="1">
              <a:buNone/>
            </a:pPr>
            <a:endParaRPr/>
          </a:p>
        </p:txBody>
      </p:sp>
      <p:sp>
        <p:nvSpPr>
          <p:cNvPr id="4" name="灯片编号占位符 3"/>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buNone/>
            </a:pPr>
            <a:endParaRPr/>
          </a:p>
        </p:txBody>
      </p:sp>
      <p:sp>
        <p:nvSpPr>
          <p:cNvPr id="6" name="页脚占位符 5"/>
          <p:cNvSpPr>
            <a:spLocks noGrp="1"/>
          </p:cNvSpPr>
          <p:nvPr>
            <p:ph type="ftr" sz="quarter" idx="11"/>
          </p:nvPr>
        </p:nvSpPr>
        <p:spPr/>
        <p:txBody>
          <a:bodyPr/>
          <a:lstStyle/>
          <a:p>
            <a:pPr lvl="0" eaLnBrk="1" latinLnBrk="0" hangingPunct="1">
              <a:buNone/>
            </a:pPr>
            <a:endParaRPr/>
          </a:p>
        </p:txBody>
      </p:sp>
      <p:sp>
        <p:nvSpPr>
          <p:cNvPr id="7" name="灯片编号占位符 6"/>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buNone/>
            </a:pPr>
            <a:endParaRPr/>
          </a:p>
        </p:txBody>
      </p:sp>
      <p:sp>
        <p:nvSpPr>
          <p:cNvPr id="6" name="页脚占位符 5"/>
          <p:cNvSpPr>
            <a:spLocks noGrp="1"/>
          </p:cNvSpPr>
          <p:nvPr>
            <p:ph type="ftr" sz="quarter" idx="11"/>
          </p:nvPr>
        </p:nvSpPr>
        <p:spPr/>
        <p:txBody>
          <a:bodyPr/>
          <a:lstStyle/>
          <a:p>
            <a:pPr lvl="0" eaLnBrk="1" latinLnBrk="0" hangingPunct="1">
              <a:buNone/>
            </a:pPr>
            <a:endParaRPr/>
          </a:p>
        </p:txBody>
      </p:sp>
      <p:sp>
        <p:nvSpPr>
          <p:cNvPr id="7" name="灯片编号占位符 6"/>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latinLnBrk="0" hangingPunct="1">
              <a:buNone/>
            </a:pPr>
            <a:endParaRPr/>
          </a:p>
        </p:txBody>
      </p:sp>
      <p:sp>
        <p:nvSpPr>
          <p:cNvPr id="5" name="页脚占位符 4"/>
          <p:cNvSpPr>
            <a:spLocks noGrp="1"/>
          </p:cNvSpPr>
          <p:nvPr>
            <p:ph type="ftr" sz="quarter" idx="11"/>
          </p:nvPr>
        </p:nvSpPr>
        <p:spPr/>
        <p:txBody>
          <a:bodyPr/>
          <a:lstStyle/>
          <a:p>
            <a:pPr lvl="0" eaLnBrk="1" latinLnBrk="0" hangingPunct="1">
              <a:buNone/>
            </a:pPr>
            <a:endParaRPr/>
          </a:p>
        </p:txBody>
      </p:sp>
      <p:sp>
        <p:nvSpPr>
          <p:cNvPr id="6" name="灯片编号占位符 5"/>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latinLnBrk="0" hangingPunct="1">
              <a:buNone/>
            </a:pPr>
            <a:endParaRPr/>
          </a:p>
        </p:txBody>
      </p:sp>
      <p:sp>
        <p:nvSpPr>
          <p:cNvPr id="6" name="页脚占位符 5"/>
          <p:cNvSpPr>
            <a:spLocks noGrp="1"/>
          </p:cNvSpPr>
          <p:nvPr>
            <p:ph type="ftr" sz="quarter" idx="11"/>
          </p:nvPr>
        </p:nvSpPr>
        <p:spPr/>
        <p:txBody>
          <a:bodyPr/>
          <a:lstStyle/>
          <a:p>
            <a:pPr lvl="0" eaLnBrk="1" latinLnBrk="0" hangingPunct="1">
              <a:buNone/>
            </a:pPr>
            <a:endParaRPr/>
          </a:p>
        </p:txBody>
      </p:sp>
      <p:sp>
        <p:nvSpPr>
          <p:cNvPr id="7" name="灯片编号占位符 6"/>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latinLnBrk="0" hangingPunct="1">
              <a:buNone/>
            </a:pPr>
            <a:endParaRPr/>
          </a:p>
        </p:txBody>
      </p:sp>
      <p:sp>
        <p:nvSpPr>
          <p:cNvPr id="8" name="页脚占位符 7"/>
          <p:cNvSpPr>
            <a:spLocks noGrp="1"/>
          </p:cNvSpPr>
          <p:nvPr>
            <p:ph type="ftr" sz="quarter" idx="11"/>
          </p:nvPr>
        </p:nvSpPr>
        <p:spPr/>
        <p:txBody>
          <a:bodyPr/>
          <a:lstStyle/>
          <a:p>
            <a:pPr lvl="0" eaLnBrk="1" latinLnBrk="0" hangingPunct="1">
              <a:buNone/>
            </a:pPr>
            <a:endParaRPr/>
          </a:p>
        </p:txBody>
      </p:sp>
      <p:sp>
        <p:nvSpPr>
          <p:cNvPr id="9" name="灯片编号占位符 8"/>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latinLnBrk="0" hangingPunct="1">
              <a:buNone/>
            </a:pPr>
            <a:endParaRPr/>
          </a:p>
        </p:txBody>
      </p:sp>
      <p:sp>
        <p:nvSpPr>
          <p:cNvPr id="4" name="页脚占位符 3"/>
          <p:cNvSpPr>
            <a:spLocks noGrp="1"/>
          </p:cNvSpPr>
          <p:nvPr>
            <p:ph type="ftr" sz="quarter" idx="11"/>
          </p:nvPr>
        </p:nvSpPr>
        <p:spPr/>
        <p:txBody>
          <a:bodyPr/>
          <a:lstStyle/>
          <a:p>
            <a:pPr lvl="0" eaLnBrk="1" latinLnBrk="0" hangingPunct="1">
              <a:buNone/>
            </a:pPr>
            <a:endParaRPr/>
          </a:p>
        </p:txBody>
      </p:sp>
      <p:sp>
        <p:nvSpPr>
          <p:cNvPr id="5" name="灯片编号占位符 4"/>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latinLnBrk="0" hangingPunct="1">
              <a:buNone/>
            </a:pPr>
            <a:endParaRPr/>
          </a:p>
        </p:txBody>
      </p:sp>
      <p:sp>
        <p:nvSpPr>
          <p:cNvPr id="3" name="页脚占位符 2"/>
          <p:cNvSpPr>
            <a:spLocks noGrp="1"/>
          </p:cNvSpPr>
          <p:nvPr>
            <p:ph type="ftr" sz="quarter" idx="11"/>
          </p:nvPr>
        </p:nvSpPr>
        <p:spPr/>
        <p:txBody>
          <a:bodyPr/>
          <a:lstStyle/>
          <a:p>
            <a:pPr lvl="0" eaLnBrk="1" latinLnBrk="0" hangingPunct="1">
              <a:buNone/>
            </a:pPr>
            <a:endParaRPr/>
          </a:p>
        </p:txBody>
      </p:sp>
      <p:sp>
        <p:nvSpPr>
          <p:cNvPr id="4" name="灯片编号占位符 3"/>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buNone/>
            </a:pPr>
            <a:endParaRPr/>
          </a:p>
        </p:txBody>
      </p:sp>
      <p:sp>
        <p:nvSpPr>
          <p:cNvPr id="6" name="页脚占位符 5"/>
          <p:cNvSpPr>
            <a:spLocks noGrp="1"/>
          </p:cNvSpPr>
          <p:nvPr>
            <p:ph type="ftr" sz="quarter" idx="11"/>
          </p:nvPr>
        </p:nvSpPr>
        <p:spPr/>
        <p:txBody>
          <a:bodyPr/>
          <a:lstStyle/>
          <a:p>
            <a:pPr lvl="0" eaLnBrk="1" latinLnBrk="0" hangingPunct="1">
              <a:buNone/>
            </a:pPr>
            <a:endParaRPr/>
          </a:p>
        </p:txBody>
      </p:sp>
      <p:sp>
        <p:nvSpPr>
          <p:cNvPr id="7" name="灯片编号占位符 6"/>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buNone/>
            </a:pPr>
            <a:endParaRPr/>
          </a:p>
        </p:txBody>
      </p:sp>
      <p:sp>
        <p:nvSpPr>
          <p:cNvPr id="6" name="页脚占位符 5"/>
          <p:cNvSpPr>
            <a:spLocks noGrp="1"/>
          </p:cNvSpPr>
          <p:nvPr>
            <p:ph type="ftr" sz="quarter" idx="11"/>
          </p:nvPr>
        </p:nvSpPr>
        <p:spPr/>
        <p:txBody>
          <a:bodyPr/>
          <a:lstStyle/>
          <a:p>
            <a:pPr lvl="0" eaLnBrk="1" latinLnBrk="0" hangingPunct="1">
              <a:buNone/>
            </a:pPr>
            <a:endParaRPr/>
          </a:p>
        </p:txBody>
      </p:sp>
      <p:sp>
        <p:nvSpPr>
          <p:cNvPr id="7" name="灯片编号占位符 6"/>
          <p:cNvSpPr>
            <a:spLocks noGrp="1"/>
          </p:cNvSpPr>
          <p:nvPr>
            <p:ph type="sldNum" sz="quarter" idx="12"/>
          </p:nvPr>
        </p:nvSpPr>
        <p:spPr/>
        <p:txBody>
          <a:bodyPr/>
          <a:lstStyle/>
          <a:p>
            <a:pPr lvl="0" eaLnBrk="1" latinLnBrk="0" hangingPunct="1">
              <a:buNone/>
            </a:pPr>
            <a:fld id="{9A0DB2DC-4C9A-4742-B13C-FB6460FD3503}" type="slidenum">
              <a:rPr lang="zh-CN" altLang="x-none"/>
            </a:fld>
            <a:endParaRPr lang="zh-CN" altLang="x-none"/>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marL="0" indent="0">
              <a:defRPr sz="1400">
                <a:latin typeface="Times New Roman" panose="02020603050405020304" pitchFamily="18" charset="0"/>
              </a:defRPr>
            </a:lvl1pPr>
          </a:lstStyle>
          <a:p>
            <a:pPr lvl="0" eaLnBrk="1" latinLnBrk="0" hangingPunct="1">
              <a:buNone/>
            </a:pPr>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marL="0" indent="0" algn="ctr">
              <a:defRPr sz="1400">
                <a:latin typeface="Times New Roman" panose="02020603050405020304" pitchFamily="18" charset="0"/>
              </a:defRPr>
            </a:lvl1pPr>
          </a:lstStyle>
          <a:p>
            <a:pPr lvl="0" eaLnBrk="1" latinLnBrk="0" hangingPunct="1">
              <a:buNone/>
            </a:pPr>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marL="0" indent="0" algn="r">
              <a:defRPr sz="1400">
                <a:latin typeface="Times New Roman" panose="02020603050405020304" pitchFamily="18" charset="0"/>
              </a:defRPr>
            </a:lvl1pPr>
          </a:lstStyle>
          <a:p>
            <a:pPr lvl="0" eaLnBrk="1" latinLnBrk="0" hangingPunct="1">
              <a:buNone/>
            </a:pPr>
            <a:fld id="{9A0DB2DC-4C9A-4742-B13C-FB6460FD3503}" type="slidenum">
              <a:rPr lang="zh-CN" altLang="x-none"/>
            </a:fld>
            <a:endParaRPr lang="zh-CN" altLang="x-non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hf sldNum="0" hdr="0" ftr="0" dt="0"/>
  <p:txStyles>
    <p:titleStyle>
      <a:lvl1pPr marL="0" lvl="0" indent="0" algn="l" eaLnBrk="0" fontAlgn="base" latinLnBrk="0" hangingPunct="0">
        <a:lnSpc>
          <a:spcPct val="100000"/>
        </a:lnSpc>
        <a:spcBef>
          <a:spcPct val="0"/>
        </a:spcBef>
        <a:spcAft>
          <a:spcPct val="0"/>
        </a:spcAft>
        <a:buSzPct val="100000"/>
        <a:buFont typeface="Times New Roman" panose="02020603050405020304" pitchFamily="18" charset="0"/>
        <a:buNone/>
        <a:defRPr sz="3200" u="none" kern="1200" baseline="0">
          <a:solidFill>
            <a:srgbClr val="80A331"/>
          </a:solidFill>
          <a:latin typeface="+mj-lt"/>
          <a:ea typeface="+mj-ea"/>
          <a:cs typeface="+mj-cs"/>
        </a:defRPr>
      </a:lvl1pPr>
    </p:titleStyle>
    <p:body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mn-lt"/>
          <a:ea typeface="+mn-ea"/>
          <a:cs typeface="+mn-cs"/>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mn-lt"/>
          <a:ea typeface="+mn-ea"/>
          <a:cs typeface="+mn-cs"/>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mn-lt"/>
          <a:ea typeface="+mn-ea"/>
          <a:cs typeface="+mn-cs"/>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4pPr>
      <a:lvl5pPr marL="2057400" lvl="4"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5pPr>
      <a:lvl6pPr marL="2514600" lvl="5"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6pPr>
      <a:lvl7pPr marL="2971800" lvl="6"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7pPr>
      <a:lvl8pPr marL="3429000" lvl="7"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8pPr>
      <a:lvl9pPr marL="3886200" lvl="8"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9pPr>
    </p:bodyStyle>
    <p:otherStyle>
      <a:lvl1pPr marL="0" lvl="0"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1pPr>
      <a:lvl2pPr marL="457200" lvl="1"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2pPr>
      <a:lvl3pPr marL="914400" lvl="2"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3pPr>
      <a:lvl4pPr marL="1371600" lvl="3"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4pPr>
      <a:lvl5pPr marL="1828800" lvl="4"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5pPr>
      <a:lvl6pPr marL="2286000" lvl="5"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6pPr>
      <a:lvl7pPr marL="2743200" lvl="6"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7pPr>
      <a:lvl8pPr marL="3200400" lvl="7"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8pPr>
      <a:lvl9pPr marL="3657600" lvl="8"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50" name="标题 2049"/>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2051" name="文本占位符 2050"/>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日期占位符 2051"/>
          <p:cNvSpPr>
            <a:spLocks noGrp="1"/>
          </p:cNvSpPr>
          <p:nvPr>
            <p:ph type="dt" sz="half" idx="2"/>
          </p:nvPr>
        </p:nvSpPr>
        <p:spPr>
          <a:xfrm>
            <a:off x="457200" y="6245225"/>
            <a:ext cx="2133600" cy="476250"/>
          </a:xfrm>
          <a:prstGeom prst="rect">
            <a:avLst/>
          </a:prstGeom>
          <a:noFill/>
          <a:ln w="9525">
            <a:noFill/>
          </a:ln>
        </p:spPr>
        <p:txBody>
          <a:bodyPr/>
          <a:lstStyle>
            <a:lvl1pPr marL="0" indent="0">
              <a:defRPr sz="1400">
                <a:latin typeface="Times New Roman" panose="02020603050405020304" pitchFamily="18" charset="0"/>
              </a:defRPr>
            </a:lvl1pPr>
          </a:lstStyle>
          <a:p>
            <a:pPr lvl="0" eaLnBrk="1" latinLnBrk="0" hangingPunct="1">
              <a:buNone/>
            </a:pPr>
            <a:endParaRPr/>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lstStyle>
            <a:lvl1pPr marL="0" indent="0" algn="ctr">
              <a:defRPr sz="1400">
                <a:latin typeface="Times New Roman" panose="02020603050405020304" pitchFamily="18" charset="0"/>
              </a:defRPr>
            </a:lvl1pPr>
          </a:lstStyle>
          <a:p>
            <a:pPr lvl="0" eaLnBrk="1" latinLnBrk="0" hangingPunct="1">
              <a:buNone/>
            </a:pPr>
            <a:endParaRPr/>
          </a:p>
        </p:txBody>
      </p:sp>
      <p:sp>
        <p:nvSpPr>
          <p:cNvPr id="2054" name="灯片编号占位符 2053"/>
          <p:cNvSpPr>
            <a:spLocks noGrp="1"/>
          </p:cNvSpPr>
          <p:nvPr>
            <p:ph type="sldNum" sz="quarter" idx="4"/>
          </p:nvPr>
        </p:nvSpPr>
        <p:spPr>
          <a:xfrm>
            <a:off x="6553200" y="6245225"/>
            <a:ext cx="2133600" cy="476250"/>
          </a:xfrm>
          <a:prstGeom prst="rect">
            <a:avLst/>
          </a:prstGeom>
          <a:noFill/>
          <a:ln w="9525">
            <a:noFill/>
          </a:ln>
        </p:spPr>
        <p:txBody>
          <a:bodyPr/>
          <a:lstStyle>
            <a:lvl1pPr marL="0" indent="0" algn="r">
              <a:defRPr sz="1400">
                <a:latin typeface="Times New Roman" panose="02020603050405020304" pitchFamily="18" charset="0"/>
              </a:defRPr>
            </a:lvl1pPr>
          </a:lstStyle>
          <a:p>
            <a:pPr lvl="0" eaLnBrk="1" latinLnBrk="0" hangingPunct="1">
              <a:buNone/>
            </a:pPr>
            <a:fld id="{9A0DB2DC-4C9A-4742-B13C-FB6460FD3503}" type="slidenum">
              <a:rPr lang="zh-CN" altLang="x-none"/>
            </a:fld>
            <a:endParaRPr lang="zh-CN" altLang="x-none"/>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hf sldNum="0" hdr="0" ftr="0" dt="0"/>
  <p:txStyles>
    <p:titleStyle>
      <a:lvl1pPr marL="0" lvl="0" indent="0" algn="l" eaLnBrk="0" fontAlgn="base" latinLnBrk="0" hangingPunct="0">
        <a:lnSpc>
          <a:spcPct val="100000"/>
        </a:lnSpc>
        <a:spcBef>
          <a:spcPct val="0"/>
        </a:spcBef>
        <a:spcAft>
          <a:spcPct val="0"/>
        </a:spcAft>
        <a:buSzPct val="100000"/>
        <a:buFont typeface="Times New Roman" panose="02020603050405020304" pitchFamily="18" charset="0"/>
        <a:buNone/>
        <a:defRPr sz="3200" u="none" kern="1200" baseline="0">
          <a:solidFill>
            <a:srgbClr val="80A331"/>
          </a:solidFill>
          <a:latin typeface="+mj-lt"/>
          <a:ea typeface="+mj-ea"/>
          <a:cs typeface="+mj-cs"/>
        </a:defRPr>
      </a:lvl1pPr>
    </p:titleStyle>
    <p:body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mn-lt"/>
          <a:ea typeface="+mn-ea"/>
          <a:cs typeface="+mn-cs"/>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mn-lt"/>
          <a:ea typeface="+mn-ea"/>
          <a:cs typeface="+mn-cs"/>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mn-lt"/>
          <a:ea typeface="+mn-ea"/>
          <a:cs typeface="+mn-cs"/>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4pPr>
      <a:lvl5pPr marL="2057400" lvl="4"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5pPr>
      <a:lvl6pPr marL="2514600" lvl="5"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6pPr>
      <a:lvl7pPr marL="2971800" lvl="6"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7pPr>
      <a:lvl8pPr marL="3429000" lvl="7"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8pPr>
      <a:lvl9pPr marL="3886200" lvl="8"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600" u="none" kern="1200" baseline="0">
          <a:solidFill>
            <a:srgbClr val="80A331"/>
          </a:solidFill>
          <a:latin typeface="+mn-lt"/>
          <a:ea typeface="+mn-ea"/>
          <a:cs typeface="+mn-cs"/>
        </a:defRPr>
      </a:lvl9pPr>
    </p:bodyStyle>
    <p:otherStyle>
      <a:lvl1pPr marL="0" lvl="0"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1pPr>
      <a:lvl2pPr marL="457200" lvl="1"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2pPr>
      <a:lvl3pPr marL="914400" lvl="2"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3pPr>
      <a:lvl4pPr marL="1371600" lvl="3"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4pPr>
      <a:lvl5pPr marL="1828800" lvl="4"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5pPr>
      <a:lvl6pPr marL="2286000" lvl="5"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6pPr>
      <a:lvl7pPr marL="2743200" lvl="6"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7pPr>
      <a:lvl8pPr marL="3200400" lvl="7"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8pPr>
      <a:lvl9pPr marL="3657600" lvl="8" indent="0" algn="l" eaLnBrk="0" fontAlgn="base" latinLnBrk="0" hangingPunct="0">
        <a:lnSpc>
          <a:spcPct val="100000"/>
        </a:lnSpc>
        <a:spcBef>
          <a:spcPct val="0"/>
        </a:spcBef>
        <a:spcAft>
          <a:spcPct val="0"/>
        </a:spcAft>
        <a:buClr>
          <a:srgbClr val="000000"/>
        </a:buClr>
        <a:buSzPct val="100000"/>
        <a:buFont typeface="Arial" panose="020B0604020202020204" pitchFamily="34" charset="0"/>
        <a:buNone/>
        <a:defRPr sz="180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ctrTitle"/>
          </p:nvPr>
        </p:nvSpPr>
        <p:spPr>
          <a:xfrm>
            <a:off x="179388" y="1447800"/>
            <a:ext cx="8964612" cy="1143000"/>
          </a:xfrm>
          <a:ln/>
        </p:spPr>
        <p:txBody>
          <a:bodyPr anchor="ctr"/>
          <a:lstStyle>
            <a:lvl1pPr marL="0" lvl="0" indent="0" algn="l" eaLnBrk="0" fontAlgn="base" latinLnBrk="0" hangingPunct="0">
              <a:lnSpc>
                <a:spcPct val="100000"/>
              </a:lnSpc>
              <a:spcBef>
                <a:spcPct val="0"/>
              </a:spcBef>
              <a:spcAft>
                <a:spcPct val="0"/>
              </a:spcAft>
              <a:buSzPct val="100000"/>
              <a:buFont typeface="Times New Roman" panose="02020603050405020304" pitchFamily="18" charset="0"/>
              <a:buNone/>
              <a:defRPr sz="3200" u="none" baseline="0">
                <a:solidFill>
                  <a:srgbClr val="80A331"/>
                </a:solidFill>
                <a:latin typeface="Arial" panose="020B0604020202020204" pitchFamily="34" charset="0"/>
                <a:ea typeface="微软雅黑" pitchFamily="34" charset="-122"/>
              </a:defRPr>
            </a:lvl1pPr>
          </a:lstStyle>
          <a:p>
            <a:pPr marL="0" lvl="0" indent="0" algn="ctr" eaLnBrk="1" latinLnBrk="0" hangingPunct="1">
              <a:buNone/>
            </a:pPr>
            <a:r>
              <a:rPr lang="zh-CN" altLang="en-US" sz="5400" b="1">
                <a:solidFill>
                  <a:schemeClr val="tx1"/>
                </a:solidFill>
                <a:latin typeface="微软雅黑" pitchFamily="34" charset="-122"/>
              </a:rPr>
              <a:t>学生资助业务档案整理办法</a:t>
            </a:r>
            <a:endParaRPr lang="zh-CN" altLang="en-US" sz="5400" b="1">
              <a:solidFill>
                <a:schemeClr val="tx1"/>
              </a:solidFill>
              <a:latin typeface="微软雅黑" pitchFamily="34" charset="-122"/>
            </a:endParaRPr>
          </a:p>
        </p:txBody>
      </p:sp>
      <p:sp>
        <p:nvSpPr>
          <p:cNvPr id="4099" name="副标题 4098"/>
          <p:cNvSpPr>
            <a:spLocks noGrp="1"/>
          </p:cNvSpPr>
          <p:nvPr>
            <p:ph type="subTitle"/>
          </p:nvPr>
        </p:nvSpPr>
        <p:spPr>
          <a:xfrm>
            <a:off x="2514600" y="4652963"/>
            <a:ext cx="6400800" cy="1900237"/>
          </a:xfrm>
          <a:ln/>
        </p:spPr>
        <p:txBody>
          <a:bodyPr/>
          <a:lstStyle>
            <a:lvl1pPr marL="0" lvl="0" indent="0" algn="ctr" eaLnBrk="0" fontAlgn="base" latinLnBrk="0" hangingPunct="0">
              <a:lnSpc>
                <a:spcPct val="100000"/>
              </a:lnSpc>
              <a:spcBef>
                <a:spcPct val="20000"/>
              </a:spcBef>
              <a:spcAft>
                <a:spcPct val="0"/>
              </a:spcAft>
              <a:buSzPct val="100000"/>
              <a:buFont typeface="Times New Roman" panose="02020603050405020304" pitchFamily="18" charset="0"/>
              <a:buNone/>
              <a:defRPr sz="2400" u="none" baseline="0">
                <a:solidFill>
                  <a:srgbClr val="80A331"/>
                </a:solidFill>
                <a:latin typeface="Arial" panose="020B0604020202020204" pitchFamily="34" charset="0"/>
                <a:ea typeface="微软雅黑" pitchFamily="34" charset="-122"/>
              </a:defRPr>
            </a:lvl1pPr>
            <a:lvl2pPr marL="457200" lvl="1" indent="0" algn="ctr" eaLnBrk="0" fontAlgn="base" latinLnBrk="0" hangingPunct="0">
              <a:lnSpc>
                <a:spcPct val="100000"/>
              </a:lnSpc>
              <a:spcBef>
                <a:spcPct val="20000"/>
              </a:spcBef>
              <a:spcAft>
                <a:spcPct val="0"/>
              </a:spcAft>
              <a:buSzPct val="100000"/>
              <a:buFont typeface="Times New Roman" panose="02020603050405020304" pitchFamily="18" charset="0"/>
              <a:buNone/>
              <a:defRPr sz="2000" u="none" baseline="0">
                <a:solidFill>
                  <a:srgbClr val="80A331"/>
                </a:solidFill>
                <a:latin typeface="Arial" panose="020B0604020202020204" pitchFamily="34" charset="0"/>
                <a:ea typeface="微软雅黑" pitchFamily="34" charset="-122"/>
              </a:defRPr>
            </a:lvl2pPr>
            <a:lvl3pPr marL="914400" lvl="2" indent="0" algn="ctr" eaLnBrk="0" fontAlgn="base" latinLnBrk="0" hangingPunct="0">
              <a:lnSpc>
                <a:spcPct val="100000"/>
              </a:lnSpc>
              <a:spcBef>
                <a:spcPct val="20000"/>
              </a:spcBef>
              <a:spcAft>
                <a:spcPct val="0"/>
              </a:spcAft>
              <a:buSzPct val="100000"/>
              <a:buFont typeface="Times New Roman" panose="02020603050405020304" pitchFamily="18" charset="0"/>
              <a:buNone/>
              <a:defRPr sz="1800" u="none" baseline="0">
                <a:solidFill>
                  <a:srgbClr val="80A331"/>
                </a:solidFill>
                <a:latin typeface="Arial" panose="020B0604020202020204" pitchFamily="34" charset="0"/>
                <a:ea typeface="微软雅黑" pitchFamily="34" charset="-122"/>
              </a:defRPr>
            </a:lvl3pPr>
            <a:lvl4pPr marL="1371600" lvl="3" indent="0" algn="ctr" eaLnBrk="0" fontAlgn="base" latinLnBrk="0" hangingPunct="0">
              <a:lnSpc>
                <a:spcPct val="100000"/>
              </a:lnSpc>
              <a:spcBef>
                <a:spcPct val="20000"/>
              </a:spcBef>
              <a:spcAft>
                <a:spcPct val="0"/>
              </a:spcAft>
              <a:buSzPct val="100000"/>
              <a:buFont typeface="Times New Roman" panose="02020603050405020304" pitchFamily="18" charset="0"/>
              <a:buNone/>
              <a:defRPr sz="1600" u="none" baseline="0">
                <a:solidFill>
                  <a:srgbClr val="80A331"/>
                </a:solidFill>
                <a:latin typeface="Arial" panose="020B0604020202020204" pitchFamily="34" charset="0"/>
                <a:ea typeface="微软雅黑" pitchFamily="34" charset="-122"/>
              </a:defRPr>
            </a:lvl4pPr>
            <a:lvl5pPr marL="1828800" lvl="4" indent="0" algn="ctr" eaLnBrk="0" fontAlgn="base" latinLnBrk="0" hangingPunct="0">
              <a:lnSpc>
                <a:spcPct val="100000"/>
              </a:lnSpc>
              <a:spcBef>
                <a:spcPct val="20000"/>
              </a:spcBef>
              <a:spcAft>
                <a:spcPct val="0"/>
              </a:spcAft>
              <a:buSzPct val="100000"/>
              <a:buFont typeface="Times New Roman" panose="02020603050405020304" pitchFamily="18" charset="0"/>
              <a:buNone/>
              <a:defRPr sz="1600" u="none" baseline="0">
                <a:solidFill>
                  <a:srgbClr val="80A331"/>
                </a:solidFill>
                <a:latin typeface="Arial" panose="020B0604020202020204" pitchFamily="34" charset="0"/>
                <a:ea typeface="微软雅黑" pitchFamily="34" charset="-122"/>
              </a:defRPr>
            </a:lvl5pPr>
          </a:lstStyle>
          <a:p>
            <a:pPr marL="0" lvl="0" indent="0" algn="just" eaLnBrk="1" latinLnBrk="0" hangingPunct="1">
              <a:buNone/>
            </a:pPr>
            <a:r>
              <a:rPr lang="en-US" altLang="zh-CN" sz="3600" b="1">
                <a:solidFill>
                  <a:schemeClr val="accent1"/>
                </a:solidFill>
                <a:latin typeface="华文行楷" panose="02010800040101010101" pitchFamily="2" charset="-122"/>
                <a:ea typeface="华文行楷" panose="02010800040101010101" pitchFamily="2" charset="-122"/>
              </a:rPr>
              <a:t>            </a:t>
            </a:r>
            <a:endParaRPr lang="en-US" altLang="zh-CN" sz="3600" b="1">
              <a:solidFill>
                <a:schemeClr val="tx1"/>
              </a:solidFill>
              <a:latin typeface="华文行楷" panose="02010800040101010101" pitchFamily="2" charset="-122"/>
              <a:ea typeface="华文行楷" panose="0201080004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p:cNvSpPr>
          <p:nvPr>
            <p:ph type="title"/>
          </p:nvPr>
        </p:nvSpPr>
        <p:spPr>
          <a:xfrm>
            <a:off x="457200" y="276225"/>
            <a:ext cx="8229600" cy="1857375"/>
          </a:xfrm>
          <a:ln/>
        </p:spPr>
        <p:txBody>
          <a:bodyPr anchor="ctr"/>
          <a:p>
            <a:pPr marL="0" lvl="0" indent="0">
              <a:buNone/>
            </a:pPr>
            <a:r>
              <a:rPr lang="zh-CN" altLang="en-US" sz="4400" b="1">
                <a:solidFill>
                  <a:schemeClr val="tx1"/>
                </a:solidFill>
              </a:rPr>
              <a:t>五、页号及案卷编号</a:t>
            </a:r>
            <a:endParaRPr lang="zh-CN" altLang="en-US" sz="4400" b="1">
              <a:solidFill>
                <a:schemeClr val="tx1"/>
              </a:solidFill>
            </a:endParaRPr>
          </a:p>
        </p:txBody>
      </p:sp>
      <p:sp>
        <p:nvSpPr>
          <p:cNvPr id="13315" name="内容占位符 13314"/>
          <p:cNvSpPr>
            <a:spLocks noGrp="1"/>
          </p:cNvSpPr>
          <p:nvPr>
            <p:ph/>
          </p:nvPr>
        </p:nvSpPr>
        <p:spPr>
          <a:xfrm>
            <a:off x="457200" y="1917700"/>
            <a:ext cx="8229600" cy="4210050"/>
          </a:xfrm>
          <a:prstGeom prst="rect">
            <a:avLst/>
          </a:prstGeom>
          <a:noFill/>
          <a:ln w="9525">
            <a:noFill/>
          </a:ln>
        </p:spPr>
        <p:txBody>
          <a:bodyPr/>
          <a:p>
            <a:pPr marL="342900" lvl="0" indent="-342900">
              <a:buNone/>
            </a:pPr>
            <a:r>
              <a:rPr lang="zh-CN" altLang="en-US" sz="3600" b="1">
                <a:solidFill>
                  <a:schemeClr val="tx1"/>
                </a:solidFill>
                <a:ea typeface="仿宋_GB2312" panose="02010609030101010101" pitchFamily="49" charset="-122"/>
              </a:rPr>
              <a:t>（一）卷内文件材料页号的编写</a:t>
            </a:r>
            <a:endParaRPr lang="zh-CN" altLang="en-US" sz="3600" b="1">
              <a:solidFill>
                <a:schemeClr val="tx1"/>
              </a:solidFill>
              <a:ea typeface="仿宋_GB2312" panose="02010609030101010101" pitchFamily="49" charset="-122"/>
            </a:endParaRPr>
          </a:p>
          <a:p>
            <a:pPr marL="342900" lvl="0" indent="-342900">
              <a:lnSpc>
                <a:spcPts val="43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1.</a:t>
            </a:r>
            <a:r>
              <a:rPr lang="zh-CN" altLang="en-US" sz="3200" b="1">
                <a:solidFill>
                  <a:schemeClr val="tx1"/>
                </a:solidFill>
                <a:ea typeface="仿宋_GB2312" panose="02010609030101010101" pitchFamily="49" charset="-122"/>
              </a:rPr>
              <a:t>案卷内文件材料有书写内容的页面均应编制页码，以有效内容的页面为一页；已有页号的文件可不再重新编写页号。</a:t>
            </a:r>
            <a:endParaRPr lang="zh-CN" altLang="en-US" sz="3200" b="1">
              <a:solidFill>
                <a:schemeClr val="tx1"/>
              </a:solidFill>
              <a:ea typeface="仿宋_GB2312" panose="02010609030101010101" pitchFamily="49" charset="-122"/>
            </a:endParaRPr>
          </a:p>
          <a:p>
            <a:pPr marL="342900" lvl="0" indent="-342900">
              <a:lnSpc>
                <a:spcPts val="43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2.</a:t>
            </a:r>
            <a:r>
              <a:rPr lang="zh-CN" altLang="en-US" sz="3200" b="1">
                <a:solidFill>
                  <a:schemeClr val="tx1"/>
                </a:solidFill>
                <a:ea typeface="仿宋_GB2312" panose="02010609030101010101" pitchFamily="49" charset="-122"/>
              </a:rPr>
              <a:t>单面有内容的，页号编写在右上角；双面有内容的，页号编写在正面的右上角和背面的左上角。</a:t>
            </a:r>
            <a:endParaRPr lang="zh-CN" altLang="en-US" sz="3200" b="1">
              <a:solidFill>
                <a:schemeClr val="tx1"/>
              </a:solidFill>
              <a:ea typeface="仿宋_GB2312" panose="02010609030101010101" pitchFamily="49" charset="-122"/>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a:xfrm>
            <a:off x="457200" y="276225"/>
            <a:ext cx="8229600" cy="1570038"/>
          </a:xfrm>
          <a:ln/>
        </p:spPr>
        <p:txBody>
          <a:bodyPr anchor="ctr"/>
          <a:p>
            <a:pPr marL="0" lvl="0" indent="0">
              <a:buNone/>
            </a:pPr>
            <a:r>
              <a:rPr lang="zh-CN" altLang="en-US" sz="3600" b="1">
                <a:solidFill>
                  <a:schemeClr val="tx1"/>
                </a:solidFill>
                <a:ea typeface="仿宋_GB2312" panose="02010609030101010101" pitchFamily="49" charset="-122"/>
              </a:rPr>
              <a:t>（一）卷内文件材料页号的编写</a:t>
            </a:r>
            <a:endParaRPr lang="zh-CN" altLang="en-US" sz="3600" b="1">
              <a:solidFill>
                <a:schemeClr val="tx1"/>
              </a:solidFill>
              <a:ea typeface="仿宋_GB2312" panose="02010609030101010101" pitchFamily="49" charset="-122"/>
            </a:endParaRPr>
          </a:p>
        </p:txBody>
      </p:sp>
      <p:sp>
        <p:nvSpPr>
          <p:cNvPr id="14339" name="内容占位符 14338"/>
          <p:cNvSpPr>
            <a:spLocks noGrp="1"/>
          </p:cNvSpPr>
          <p:nvPr>
            <p:ph/>
          </p:nvPr>
        </p:nvSpPr>
        <p:spPr>
          <a:xfrm>
            <a:off x="457200" y="1844675"/>
            <a:ext cx="8229600" cy="4281488"/>
          </a:xfrm>
          <a:prstGeom prst="rect">
            <a:avLst/>
          </a:prstGeom>
          <a:noFill/>
          <a:ln w="9525">
            <a:noFill/>
          </a:ln>
        </p:spPr>
        <p:txBody>
          <a:bodyPr/>
          <a:p>
            <a:pPr marL="342900" lvl="0" indent="-342900">
              <a:lnSpc>
                <a:spcPts val="4300"/>
              </a:lnSpc>
              <a:buClrTx/>
              <a:buSzPct val="100000"/>
              <a:buFont typeface="Wingdings" panose="05000000000000000000" pitchFamily="2" charset="2"/>
              <a:buChar char="l"/>
            </a:pPr>
            <a:r>
              <a:rPr lang="en-US" altLang="zh-CN" sz="3200" b="1">
                <a:solidFill>
                  <a:schemeClr val="tx1"/>
                </a:solidFill>
                <a:latin typeface="仿宋_GB2312" panose="02010609030101010101" pitchFamily="49" charset="-122"/>
              </a:rPr>
              <a:t>3.</a:t>
            </a:r>
            <a:r>
              <a:rPr lang="zh-CN" altLang="en-US" sz="3200" b="1">
                <a:solidFill>
                  <a:schemeClr val="tx1"/>
                </a:solidFill>
                <a:latin typeface="仿宋_GB2312" panose="02010609030101010101" pitchFamily="49" charset="-122"/>
              </a:rPr>
              <a:t>成套图样或印刷成册的文件材料自成一卷的，原目录可代替卷内目录，不必重新编写页号；如与其它文件材料组成一卷的，应排在卷内文件材料最后，将其作为一件文件填写卷内目录，不必重新编写页号，可在备注中注明总页数。 </a:t>
            </a:r>
            <a:endParaRPr lang="zh-CN" altLang="en-US" sz="3200" b="1">
              <a:solidFill>
                <a:schemeClr val="tx1"/>
              </a:solidFill>
              <a:latin typeface="仿宋_GB2312" panose="02010609030101010101" pitchFamily="49" charset="-122"/>
            </a:endParaRPr>
          </a:p>
          <a:p>
            <a:pPr marL="342900" lvl="0" indent="-342900">
              <a:lnSpc>
                <a:spcPts val="4300"/>
              </a:lnSpc>
              <a:buClrTx/>
              <a:buSzPct val="100000"/>
              <a:buFont typeface="Wingdings" panose="05000000000000000000" pitchFamily="2" charset="2"/>
              <a:buChar char="l"/>
            </a:pPr>
            <a:r>
              <a:rPr lang="en-US" altLang="zh-CN" sz="3200" b="1">
                <a:solidFill>
                  <a:schemeClr val="tx1"/>
                </a:solidFill>
                <a:latin typeface="仿宋_GB2312" panose="02010609030101010101" pitchFamily="49" charset="-122"/>
              </a:rPr>
              <a:t>4.</a:t>
            </a:r>
            <a:r>
              <a:rPr lang="zh-CN" altLang="en-US" sz="3200" b="1">
                <a:solidFill>
                  <a:schemeClr val="tx1"/>
                </a:solidFill>
                <a:latin typeface="仿宋_GB2312" panose="02010609030101010101" pitchFamily="49" charset="-122"/>
              </a:rPr>
              <a:t>卷内目录、卷内备考表不编写页号。</a:t>
            </a:r>
            <a:endParaRPr lang="zh-CN" altLang="en-US" sz="3200" b="1">
              <a:solidFill>
                <a:schemeClr val="tx1"/>
              </a:solidFill>
              <a:latin typeface="仿宋_GB2312" panose="02010609030101010101" pitchFamily="49" charset="-122"/>
            </a:endParaRPr>
          </a:p>
          <a:p>
            <a:pPr marL="342900" lvl="0" indent="-342900" eaLnBrk="1" latinLnBrk="0" hangingPunct="1"/>
            <a:endParaRPr lang="zh-CN" altLang="en-US" sz="3600" b="1"/>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p:cNvSpPr>
          <p:nvPr>
            <p:ph type="title"/>
          </p:nvPr>
        </p:nvSpPr>
        <p:spPr>
          <a:xfrm>
            <a:off x="457200" y="276225"/>
            <a:ext cx="8229600" cy="1784350"/>
          </a:xfrm>
          <a:ln/>
        </p:spPr>
        <p:txBody>
          <a:bodyPr anchor="ctr"/>
          <a:p>
            <a:pPr marL="0" lvl="0" indent="0">
              <a:buNone/>
            </a:pPr>
            <a:r>
              <a:rPr lang="zh-CN" altLang="en-US" sz="3600" b="1">
                <a:solidFill>
                  <a:schemeClr val="tx1"/>
                </a:solidFill>
                <a:latin typeface="仿宋_GB2312" panose="02010609030101010101" pitchFamily="49" charset="-122"/>
                <a:ea typeface="仿宋_GB2312" panose="02010609030101010101" pitchFamily="49" charset="-122"/>
              </a:rPr>
              <a:t>（二）案卷号的编写</a:t>
            </a:r>
            <a:endParaRPr lang="zh-CN" altLang="en-US" sz="3600" b="1">
              <a:solidFill>
                <a:schemeClr val="tx1"/>
              </a:solidFill>
              <a:latin typeface="仿宋_GB2312" panose="02010609030101010101" pitchFamily="49" charset="-122"/>
              <a:ea typeface="仿宋_GB2312" panose="02010609030101010101" pitchFamily="49" charset="-122"/>
            </a:endParaRPr>
          </a:p>
        </p:txBody>
      </p:sp>
      <p:sp>
        <p:nvSpPr>
          <p:cNvPr id="15363" name="内容占位符 15362"/>
          <p:cNvSpPr>
            <a:spLocks noGrp="1"/>
          </p:cNvSpPr>
          <p:nvPr>
            <p:ph/>
          </p:nvPr>
        </p:nvSpPr>
        <p:spPr>
          <a:xfrm>
            <a:off x="179388" y="1628775"/>
            <a:ext cx="8785225" cy="4249738"/>
          </a:xfrm>
          <a:prstGeom prst="rect">
            <a:avLst/>
          </a:prstGeom>
          <a:noFill/>
          <a:ln w="9525">
            <a:noFill/>
          </a:ln>
        </p:spPr>
        <p:txBody>
          <a:bodyPr/>
          <a:p>
            <a:pPr marL="342900" lvl="0" indent="-342900">
              <a:lnSpc>
                <a:spcPts val="4300"/>
              </a:lnSpc>
            </a:pPr>
            <a:r>
              <a:rPr lang="zh-CN" altLang="en-US" sz="3200" b="1">
                <a:solidFill>
                  <a:schemeClr val="tx1"/>
                </a:solidFill>
                <a:latin typeface="仿宋_GB2312" panose="02010609030101010101" pitchFamily="49" charset="-122"/>
              </a:rPr>
              <a:t>案卷号即该案卷排列的顺序号。案卷应进行排列编号，相同年度、相同类别、相同保管期限的资助业务档案按照形成时间顺序，从“</a:t>
            </a:r>
            <a:r>
              <a:rPr lang="en-US" altLang="zh-CN" sz="3200" b="1">
                <a:solidFill>
                  <a:schemeClr val="tx1"/>
                </a:solidFill>
                <a:latin typeface="仿宋_GB2312" panose="02010609030101010101" pitchFamily="49" charset="-122"/>
              </a:rPr>
              <a:t>01”</a:t>
            </a:r>
            <a:r>
              <a:rPr lang="zh-CN" altLang="en-US" sz="3200" b="1">
                <a:solidFill>
                  <a:schemeClr val="tx1"/>
                </a:solidFill>
                <a:latin typeface="仿宋_GB2312" panose="02010609030101010101" pitchFamily="49" charset="-122"/>
              </a:rPr>
              <a:t>开始逐卷编制一个案卷流水号。如：</a:t>
            </a:r>
            <a:r>
              <a:rPr lang="en-US" altLang="zh-CN" sz="3200" b="1">
                <a:solidFill>
                  <a:schemeClr val="tx1"/>
                </a:solidFill>
                <a:latin typeface="仿宋_GB2312" panose="02010609030101010101" pitchFamily="49" charset="-122"/>
              </a:rPr>
              <a:t>2012</a:t>
            </a:r>
            <a:r>
              <a:rPr lang="zh-CN" altLang="en-US" sz="3200" b="1">
                <a:solidFill>
                  <a:schemeClr val="tx1"/>
                </a:solidFill>
                <a:latin typeface="仿宋_GB2312" panose="02010609030101010101" pitchFamily="49" charset="-122"/>
              </a:rPr>
              <a:t>年，中等职业教育学生资助类保管期限为永久的案卷有</a:t>
            </a:r>
            <a:r>
              <a:rPr lang="en-US" altLang="zh-CN" sz="3200" b="1">
                <a:solidFill>
                  <a:schemeClr val="tx1"/>
                </a:solidFill>
                <a:latin typeface="仿宋_GB2312" panose="02010609030101010101" pitchFamily="49" charset="-122"/>
              </a:rPr>
              <a:t>10</a:t>
            </a:r>
            <a:r>
              <a:rPr lang="zh-CN" altLang="en-US" sz="3200" b="1">
                <a:solidFill>
                  <a:schemeClr val="tx1"/>
                </a:solidFill>
                <a:latin typeface="仿宋_GB2312" panose="02010609030101010101" pitchFamily="49" charset="-122"/>
              </a:rPr>
              <a:t>卷，从“</a:t>
            </a:r>
            <a:r>
              <a:rPr lang="en-US" altLang="zh-CN" sz="3200" b="1">
                <a:solidFill>
                  <a:schemeClr val="tx1"/>
                </a:solidFill>
                <a:latin typeface="仿宋_GB2312" panose="02010609030101010101" pitchFamily="49" charset="-122"/>
              </a:rPr>
              <a:t>01”</a:t>
            </a:r>
            <a:r>
              <a:rPr lang="zh-CN" altLang="en-US" sz="3200" b="1">
                <a:solidFill>
                  <a:schemeClr val="tx1"/>
                </a:solidFill>
                <a:latin typeface="仿宋_GB2312" panose="02010609030101010101" pitchFamily="49" charset="-122"/>
              </a:rPr>
              <a:t>开始编至“</a:t>
            </a:r>
            <a:r>
              <a:rPr lang="en-US" altLang="zh-CN" sz="3200" b="1">
                <a:solidFill>
                  <a:schemeClr val="tx1"/>
                </a:solidFill>
                <a:latin typeface="仿宋_GB2312" panose="02010609030101010101" pitchFamily="49" charset="-122"/>
              </a:rPr>
              <a:t>10”</a:t>
            </a:r>
            <a:r>
              <a:rPr lang="zh-CN" altLang="en-US" sz="3200" b="1">
                <a:solidFill>
                  <a:schemeClr val="tx1"/>
                </a:solidFill>
                <a:latin typeface="仿宋_GB2312" panose="02010609030101010101" pitchFamily="49" charset="-122"/>
              </a:rPr>
              <a:t>； 高等教育学生资助类保管期限为永久的案卷有</a:t>
            </a:r>
            <a:r>
              <a:rPr lang="en-US" altLang="zh-CN" sz="3200" b="1">
                <a:solidFill>
                  <a:schemeClr val="tx1"/>
                </a:solidFill>
                <a:latin typeface="仿宋_GB2312" panose="02010609030101010101" pitchFamily="49" charset="-122"/>
              </a:rPr>
              <a:t>20</a:t>
            </a:r>
            <a:r>
              <a:rPr lang="zh-CN" altLang="en-US" sz="3200" b="1">
                <a:solidFill>
                  <a:schemeClr val="tx1"/>
                </a:solidFill>
                <a:latin typeface="仿宋_GB2312" panose="02010609030101010101" pitchFamily="49" charset="-122"/>
              </a:rPr>
              <a:t>卷，从“</a:t>
            </a:r>
            <a:r>
              <a:rPr lang="en-US" altLang="zh-CN" sz="3200" b="1">
                <a:solidFill>
                  <a:schemeClr val="tx1"/>
                </a:solidFill>
                <a:latin typeface="仿宋_GB2312" panose="02010609030101010101" pitchFamily="49" charset="-122"/>
              </a:rPr>
              <a:t>01”</a:t>
            </a:r>
            <a:r>
              <a:rPr lang="zh-CN" altLang="en-US" sz="3200" b="1">
                <a:solidFill>
                  <a:schemeClr val="tx1"/>
                </a:solidFill>
                <a:latin typeface="仿宋_GB2312" panose="02010609030101010101" pitchFamily="49" charset="-122"/>
              </a:rPr>
              <a:t>开始编至“</a:t>
            </a:r>
            <a:r>
              <a:rPr lang="en-US" altLang="zh-CN" sz="3200" b="1">
                <a:solidFill>
                  <a:schemeClr val="tx1"/>
                </a:solidFill>
                <a:latin typeface="仿宋_GB2312" panose="02010609030101010101" pitchFamily="49" charset="-122"/>
              </a:rPr>
              <a:t>20”</a:t>
            </a:r>
            <a:r>
              <a:rPr lang="zh-CN" altLang="en-US" sz="3200" b="1">
                <a:solidFill>
                  <a:schemeClr val="tx1"/>
                </a:solidFill>
                <a:latin typeface="仿宋_GB2312" panose="02010609030101010101" pitchFamily="49" charset="-122"/>
              </a:rPr>
              <a:t>。</a:t>
            </a:r>
            <a:endParaRPr lang="zh-CN" altLang="en-US" sz="3200" b="1">
              <a:solidFill>
                <a:schemeClr val="tx1"/>
              </a:solidFill>
              <a:latin typeface="仿宋_GB2312" panose="02010609030101010101" pitchFamily="49"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xfrm>
            <a:off x="457200" y="692150"/>
            <a:ext cx="8229600" cy="1728788"/>
          </a:xfrm>
          <a:ln/>
        </p:spPr>
        <p:txBody>
          <a:bodyPr anchor="ctr"/>
          <a:p>
            <a:pPr marL="0" lvl="0" indent="0" eaLnBrk="1" latinLnBrk="0" hangingPunct="1">
              <a:buNone/>
            </a:pPr>
            <a:r>
              <a:rPr lang="zh-CN" altLang="en-US" sz="4400" b="1">
                <a:solidFill>
                  <a:schemeClr val="tx1"/>
                </a:solidFill>
              </a:rPr>
              <a:t>六、编制卷内目录</a:t>
            </a:r>
            <a:endParaRPr lang="zh-CN" altLang="en-US" sz="4400" b="1">
              <a:solidFill>
                <a:schemeClr val="tx1"/>
              </a:solidFill>
              <a:latin typeface="黑体" panose="02010600030101010101" pitchFamily="49" charset="-122"/>
              <a:ea typeface="黑体" panose="02010600030101010101" pitchFamily="49" charset="-122"/>
            </a:endParaRPr>
          </a:p>
        </p:txBody>
      </p:sp>
      <p:sp>
        <p:nvSpPr>
          <p:cNvPr id="16387" name="内容占位符 16386"/>
          <p:cNvSpPr>
            <a:spLocks noGrp="1"/>
          </p:cNvSpPr>
          <p:nvPr>
            <p:ph/>
          </p:nvPr>
        </p:nvSpPr>
        <p:spPr>
          <a:xfrm>
            <a:off x="250825" y="2133600"/>
            <a:ext cx="8435975" cy="4319588"/>
          </a:xfrm>
          <a:prstGeom prst="rect">
            <a:avLst/>
          </a:prstGeom>
          <a:noFill/>
          <a:ln w="9525">
            <a:noFill/>
          </a:ln>
        </p:spPr>
        <p:txBody>
          <a:bodyPr/>
          <a:p>
            <a:pPr marL="342900" lvl="0" indent="-342900" eaLnBrk="1" latinLnBrk="0" hangingPunct="1">
              <a:lnSpc>
                <a:spcPts val="4300"/>
              </a:lnSpc>
              <a:buClrTx/>
              <a:buSzPct val="85000"/>
              <a:buFont typeface="Wingdings" panose="05000000000000000000" pitchFamily="2" charset="2"/>
              <a:buChar char="u"/>
            </a:pPr>
            <a:r>
              <a:rPr lang="zh-CN" altLang="en-US" sz="3200" b="1">
                <a:solidFill>
                  <a:schemeClr val="tx1"/>
                </a:solidFill>
                <a:latin typeface="仿宋_GB2312" panose="02010609030101010101" pitchFamily="49" charset="-122"/>
              </a:rPr>
              <a:t>卷内目录是登录卷内文件材料题名及其他特征并固定文件排列次序的表格，应排列在卷内文件首页之前。每卷学生资助档案都应编制卷内目录。卷内文件目录用</a:t>
            </a:r>
            <a:r>
              <a:rPr lang="en-US" altLang="zh-CN" sz="3200" b="1">
                <a:solidFill>
                  <a:schemeClr val="tx1"/>
                </a:solidFill>
                <a:latin typeface="仿宋_GB2312" panose="02010609030101010101" pitchFamily="49" charset="-122"/>
              </a:rPr>
              <a:t>A4</a:t>
            </a:r>
            <a:r>
              <a:rPr lang="zh-CN" altLang="en-US" sz="3200" b="1">
                <a:solidFill>
                  <a:schemeClr val="tx1"/>
                </a:solidFill>
                <a:latin typeface="仿宋_GB2312" panose="02010609030101010101" pitchFamily="49" charset="-122"/>
              </a:rPr>
              <a:t>纸打印后置于卷首与卷内业务文件合并装订（见附图</a:t>
            </a:r>
            <a:r>
              <a:rPr lang="en-US" altLang="zh-CN" sz="3200" b="1">
                <a:solidFill>
                  <a:schemeClr val="tx1"/>
                </a:solidFill>
                <a:latin typeface="仿宋_GB2312" panose="02010609030101010101" pitchFamily="49" charset="-122"/>
              </a:rPr>
              <a:t>1</a:t>
            </a:r>
            <a:r>
              <a:rPr lang="zh-CN" altLang="en-US" sz="3200" b="1">
                <a:solidFill>
                  <a:schemeClr val="tx1"/>
                </a:solidFill>
                <a:latin typeface="仿宋_GB2312" panose="02010609030101010101" pitchFamily="49" charset="-122"/>
              </a:rPr>
              <a:t>）。卷内目录包括：顺序号、文号、责任者、题名、日期、页号、备注、档号等项目。</a:t>
            </a:r>
            <a:endParaRPr lang="zh-CN" altLang="en-US" sz="3200" b="1">
              <a:solidFill>
                <a:schemeClr val="tx1"/>
              </a:solidFill>
              <a:latin typeface="仿宋_GB2312" panose="02010609030101010101" pitchFamily="49" charset="-122"/>
            </a:endParaRPr>
          </a:p>
          <a:p>
            <a:pPr marL="342900" lvl="0" indent="-342900" eaLnBrk="1" latinLnBrk="0" hangingPunct="1">
              <a:buNone/>
            </a:pPr>
            <a:endParaRPr lang="zh-CN" altLang="en-US" sz="3600" b="1">
              <a:latin typeface="黑体" panose="02010600030101010101" pitchFamily="49" charset="-122"/>
              <a:ea typeface="黑体" panose="02010600030101010101" pitchFamily="49" charset="-122"/>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a:xfrm>
            <a:off x="8388350" y="476250"/>
            <a:ext cx="298450" cy="1223963"/>
          </a:xfrm>
          <a:ln/>
        </p:spPr>
        <p:txBody>
          <a:bodyPr anchor="ctr"/>
          <a:p>
            <a:pPr marL="0" lvl="0" indent="0" eaLnBrk="1" latinLnBrk="0" hangingPunct="1">
              <a:buNone/>
            </a:pPr>
            <a:r>
              <a:rPr lang="en-US" altLang="zh-CN" sz="3600" b="1">
                <a:solidFill>
                  <a:srgbClr val="FF3300"/>
                </a:solidFill>
                <a:latin typeface="黑体" panose="02010600030101010101" pitchFamily="49" charset="-122"/>
                <a:ea typeface="黑体" panose="02010600030101010101" pitchFamily="49" charset="-122"/>
              </a:rPr>
              <a:t> </a:t>
            </a:r>
            <a:endParaRPr lang="en-US" altLang="zh-CN" sz="3600" b="1">
              <a:solidFill>
                <a:srgbClr val="FF3300"/>
              </a:solidFill>
              <a:latin typeface="黑体" panose="02010600030101010101" pitchFamily="49" charset="-122"/>
              <a:ea typeface="黑体" panose="02010600030101010101" pitchFamily="49" charset="-122"/>
            </a:endParaRPr>
          </a:p>
        </p:txBody>
      </p:sp>
      <p:sp>
        <p:nvSpPr>
          <p:cNvPr id="17411" name="内容占位符 17410"/>
          <p:cNvSpPr>
            <a:spLocks noGrp="1"/>
          </p:cNvSpPr>
          <p:nvPr>
            <p:ph/>
          </p:nvPr>
        </p:nvSpPr>
        <p:spPr>
          <a:xfrm>
            <a:off x="395288" y="836613"/>
            <a:ext cx="8294687" cy="5475287"/>
          </a:xfrm>
          <a:prstGeom prst="rect">
            <a:avLst/>
          </a:prstGeom>
          <a:noFill/>
          <a:ln w="9525">
            <a:noFill/>
          </a:ln>
        </p:spPr>
        <p:txBody>
          <a:bodyPr/>
          <a:p>
            <a:pPr marL="342900" lvl="0" indent="-342900">
              <a:lnSpc>
                <a:spcPts val="40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一</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顺序号：用阿拉伯数字从</a:t>
            </a:r>
            <a:r>
              <a:rPr lang="en-US" altLang="zh-CN" sz="3200" b="1">
                <a:solidFill>
                  <a:schemeClr val="tx1"/>
                </a:solidFill>
                <a:ea typeface="仿宋_GB2312" panose="02010609030101010101" pitchFamily="49" charset="-122"/>
              </a:rPr>
              <a:t>1</a:t>
            </a:r>
            <a:r>
              <a:rPr lang="zh-CN" altLang="en-US" sz="3200" b="1">
                <a:solidFill>
                  <a:schemeClr val="tx1"/>
                </a:solidFill>
                <a:ea typeface="仿宋_GB2312" panose="02010609030101010101" pitchFamily="49" charset="-122"/>
              </a:rPr>
              <a:t>依次标注卷内文件的排列顺序，一份文件一个号。</a:t>
            </a:r>
            <a:endParaRPr lang="zh-CN" altLang="en-US" sz="3200" b="1">
              <a:solidFill>
                <a:schemeClr val="tx1"/>
              </a:solidFill>
              <a:ea typeface="仿宋_GB2312" panose="02010609030101010101" pitchFamily="49" charset="-122"/>
            </a:endParaRPr>
          </a:p>
          <a:p>
            <a:pPr marL="342900" lvl="0" indent="-342900">
              <a:lnSpc>
                <a:spcPts val="40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二</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文号</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文件的发文字号。包括代字、年度、代号等。没有编号的不填。</a:t>
            </a:r>
            <a:endParaRPr lang="zh-CN" altLang="en-US" sz="3200" b="1">
              <a:solidFill>
                <a:schemeClr val="tx1"/>
              </a:solidFill>
              <a:ea typeface="仿宋_GB2312" panose="02010609030101010101" pitchFamily="49" charset="-122"/>
            </a:endParaRPr>
          </a:p>
          <a:p>
            <a:pPr marL="342900" lvl="0" indent="-342900">
              <a:lnSpc>
                <a:spcPts val="40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三</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责任者：制发文件的组织或个人。填写责任者应使用全称或规范化简称。如：南平市教育局。</a:t>
            </a:r>
            <a:endParaRPr lang="zh-CN" altLang="en-US" sz="3200" b="1">
              <a:solidFill>
                <a:schemeClr val="tx1"/>
              </a:solidFill>
              <a:ea typeface="仿宋_GB2312" panose="02010609030101010101" pitchFamily="49" charset="-122"/>
            </a:endParaRPr>
          </a:p>
          <a:p>
            <a:pPr marL="342900" lvl="0" indent="-342900">
              <a:lnSpc>
                <a:spcPts val="40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四</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题名</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应填写文件材料的标题。文件材料没有题名的，应由立卷人根据文件内容拟写题名。</a:t>
            </a:r>
            <a:endParaRPr lang="zh-CN" altLang="en-US" sz="3200" b="1">
              <a:solidFill>
                <a:schemeClr val="tx1"/>
              </a:solidFill>
              <a:ea typeface="仿宋_GB2312" panose="02010609030101010101" pitchFamily="49" charset="-122"/>
            </a:endParaRPr>
          </a:p>
          <a:p>
            <a:pPr marL="342900" lvl="0" indent="-342900"/>
            <a:endParaRPr lang="zh-CN" altLang="en-US" sz="3200" b="1">
              <a:solidFill>
                <a:schemeClr val="tx1"/>
              </a:solidFill>
              <a:ea typeface="仿宋_GB2312" panose="02010609030101010101" pitchFamily="49" charset="-122"/>
            </a:endParaRPr>
          </a:p>
          <a:p>
            <a:pPr marL="342900" lvl="0" indent="-342900" eaLnBrk="1" latinLnBrk="0" hangingPunct="1"/>
            <a:endParaRPr lang="zh-CN" altLang="en-US" sz="3600" b="1">
              <a:ea typeface="黑体" panose="02010600030101010101" pitchFamily="49" charset="-122"/>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a:xfrm>
            <a:off x="8101013" y="276225"/>
            <a:ext cx="585787" cy="1497013"/>
          </a:xfrm>
          <a:ln/>
        </p:spPr>
        <p:txBody>
          <a:bodyPr anchor="ctr"/>
          <a:p>
            <a:pPr marL="0" lvl="0" indent="0" eaLnBrk="1" latinLnBrk="0" hangingPunct="1">
              <a:buNone/>
            </a:pPr>
            <a:r>
              <a:rPr lang="en-US" altLang="zh-CN" sz="4000" b="1">
                <a:solidFill>
                  <a:srgbClr val="F5BF25"/>
                </a:solidFill>
                <a:latin typeface="楷体_GB2312" panose="02010609030101010101" pitchFamily="49" charset="-122"/>
                <a:ea typeface="楷体_GB2312" panose="02010609030101010101" pitchFamily="49" charset="-122"/>
              </a:rPr>
              <a:t>  </a:t>
            </a:r>
            <a:endParaRPr lang="en-US" altLang="zh-CN" sz="3600" b="1">
              <a:solidFill>
                <a:srgbClr val="FF3300"/>
              </a:solidFill>
              <a:latin typeface="黑体" panose="02010600030101010101" pitchFamily="49" charset="-122"/>
              <a:ea typeface="黑体" panose="02010600030101010101" pitchFamily="49" charset="-122"/>
            </a:endParaRPr>
          </a:p>
        </p:txBody>
      </p:sp>
      <p:sp>
        <p:nvSpPr>
          <p:cNvPr id="18435" name="内容占位符 18434"/>
          <p:cNvSpPr>
            <a:spLocks noGrp="1"/>
          </p:cNvSpPr>
          <p:nvPr>
            <p:ph/>
          </p:nvPr>
        </p:nvSpPr>
        <p:spPr>
          <a:xfrm>
            <a:off x="0" y="1052513"/>
            <a:ext cx="9251950" cy="5545137"/>
          </a:xfrm>
          <a:prstGeom prst="rect">
            <a:avLst/>
          </a:prstGeom>
          <a:noFill/>
          <a:ln w="9525">
            <a:noFill/>
          </a:ln>
        </p:spPr>
        <p:txBody>
          <a:bodyPr/>
          <a:p>
            <a:pPr marL="342900" lvl="0" indent="-342900">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五</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日期</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即文件的形成日期。填写时可省略“年”、“月”、“日”字。时间以</a:t>
            </a:r>
            <a:r>
              <a:rPr lang="en-US" altLang="zh-CN" sz="3200" b="1">
                <a:solidFill>
                  <a:schemeClr val="tx1"/>
                </a:solidFill>
                <a:ea typeface="仿宋_GB2312" panose="02010609030101010101" pitchFamily="49" charset="-122"/>
              </a:rPr>
              <a:t>8</a:t>
            </a:r>
            <a:r>
              <a:rPr lang="zh-CN" altLang="en-US" sz="3200" b="1">
                <a:solidFill>
                  <a:schemeClr val="tx1"/>
                </a:solidFill>
                <a:ea typeface="仿宋_GB2312" panose="02010609030101010101" pitchFamily="49" charset="-122"/>
              </a:rPr>
              <a:t>位数字表示，其中前</a:t>
            </a:r>
            <a:r>
              <a:rPr lang="en-US" altLang="zh-CN" sz="3200" b="1">
                <a:solidFill>
                  <a:schemeClr val="tx1"/>
                </a:solidFill>
                <a:ea typeface="仿宋_GB2312" panose="02010609030101010101" pitchFamily="49" charset="-122"/>
              </a:rPr>
              <a:t>4</a:t>
            </a:r>
            <a:r>
              <a:rPr lang="zh-CN" altLang="en-US" sz="3200" b="1">
                <a:solidFill>
                  <a:schemeClr val="tx1"/>
                </a:solidFill>
                <a:ea typeface="仿宋_GB2312" panose="02010609030101010101" pitchFamily="49" charset="-122"/>
              </a:rPr>
              <a:t>位表示年，中间</a:t>
            </a:r>
            <a:r>
              <a:rPr lang="en-US" altLang="zh-CN" sz="3200" b="1">
                <a:solidFill>
                  <a:schemeClr val="tx1"/>
                </a:solidFill>
                <a:ea typeface="仿宋_GB2312" panose="02010609030101010101" pitchFamily="49" charset="-122"/>
              </a:rPr>
              <a:t>2</a:t>
            </a:r>
            <a:r>
              <a:rPr lang="zh-CN" altLang="en-US" sz="3200" b="1">
                <a:solidFill>
                  <a:schemeClr val="tx1"/>
                </a:solidFill>
                <a:ea typeface="仿宋_GB2312" panose="02010609030101010101" pitchFamily="49" charset="-122"/>
              </a:rPr>
              <a:t>位表示月，后</a:t>
            </a:r>
            <a:r>
              <a:rPr lang="en-US" altLang="zh-CN" sz="3200" b="1">
                <a:solidFill>
                  <a:schemeClr val="tx1"/>
                </a:solidFill>
                <a:ea typeface="仿宋_GB2312" panose="02010609030101010101" pitchFamily="49" charset="-122"/>
              </a:rPr>
              <a:t>2</a:t>
            </a:r>
            <a:r>
              <a:rPr lang="zh-CN" altLang="en-US" sz="3200" b="1">
                <a:solidFill>
                  <a:schemeClr val="tx1"/>
                </a:solidFill>
                <a:ea typeface="仿宋_GB2312" panose="02010609030101010101" pitchFamily="49" charset="-122"/>
              </a:rPr>
              <a:t>位表示日，月日不足两位的，前面补“</a:t>
            </a:r>
            <a:r>
              <a:rPr lang="en-US" altLang="zh-CN" sz="3200" b="1">
                <a:solidFill>
                  <a:schemeClr val="tx1"/>
                </a:solidFill>
                <a:ea typeface="仿宋_GB2312" panose="02010609030101010101" pitchFamily="49" charset="-122"/>
              </a:rPr>
              <a:t>0”</a:t>
            </a:r>
            <a:r>
              <a:rPr lang="zh-CN" altLang="en-US" sz="3200" b="1">
                <a:solidFill>
                  <a:schemeClr val="tx1"/>
                </a:solidFill>
                <a:ea typeface="仿宋_GB2312" panose="02010609030101010101" pitchFamily="49" charset="-122"/>
              </a:rPr>
              <a:t>。如：</a:t>
            </a:r>
            <a:r>
              <a:rPr lang="en-US" altLang="zh-CN" sz="3200" b="1">
                <a:solidFill>
                  <a:schemeClr val="tx1"/>
                </a:solidFill>
                <a:ea typeface="仿宋_GB2312" panose="02010609030101010101" pitchFamily="49" charset="-122"/>
              </a:rPr>
              <a:t>2010</a:t>
            </a:r>
            <a:r>
              <a:rPr lang="zh-CN" altLang="en-US" sz="3200" b="1">
                <a:solidFill>
                  <a:schemeClr val="tx1"/>
                </a:solidFill>
                <a:ea typeface="仿宋_GB2312" panose="02010609030101010101" pitchFamily="49" charset="-122"/>
              </a:rPr>
              <a:t>年</a:t>
            </a:r>
            <a:r>
              <a:rPr lang="en-US" altLang="zh-CN" sz="3200" b="1">
                <a:solidFill>
                  <a:schemeClr val="tx1"/>
                </a:solidFill>
                <a:ea typeface="仿宋_GB2312" panose="02010609030101010101" pitchFamily="49" charset="-122"/>
              </a:rPr>
              <a:t>1</a:t>
            </a:r>
            <a:r>
              <a:rPr lang="zh-CN" altLang="en-US" sz="3200" b="1">
                <a:solidFill>
                  <a:schemeClr val="tx1"/>
                </a:solidFill>
                <a:ea typeface="仿宋_GB2312" panose="02010609030101010101" pitchFamily="49" charset="-122"/>
              </a:rPr>
              <a:t>月</a:t>
            </a:r>
            <a:r>
              <a:rPr lang="en-US" altLang="zh-CN" sz="3200" b="1">
                <a:solidFill>
                  <a:schemeClr val="tx1"/>
                </a:solidFill>
                <a:ea typeface="仿宋_GB2312" panose="02010609030101010101" pitchFamily="49" charset="-122"/>
              </a:rPr>
              <a:t>1</a:t>
            </a:r>
            <a:r>
              <a:rPr lang="zh-CN" altLang="en-US" sz="3200" b="1">
                <a:solidFill>
                  <a:schemeClr val="tx1"/>
                </a:solidFill>
                <a:ea typeface="仿宋_GB2312" panose="02010609030101010101" pitchFamily="49" charset="-122"/>
              </a:rPr>
              <a:t>日应标注为</a:t>
            </a:r>
            <a:r>
              <a:rPr lang="en-US" altLang="zh-CN" sz="3200" b="1">
                <a:solidFill>
                  <a:schemeClr val="tx1"/>
                </a:solidFill>
                <a:ea typeface="仿宋_GB2312" panose="02010609030101010101" pitchFamily="49" charset="-122"/>
              </a:rPr>
              <a:t>20100101</a:t>
            </a:r>
            <a:r>
              <a:rPr lang="zh-CN" altLang="en-US" sz="3200" b="1">
                <a:solidFill>
                  <a:schemeClr val="tx1"/>
                </a:solidFill>
                <a:ea typeface="仿宋_GB2312" panose="02010609030101010101" pitchFamily="49" charset="-122"/>
              </a:rPr>
              <a:t>。</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六</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页号</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填写卷内每份文件的起页号</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卷内最后一份文件填写起止页号</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如</a:t>
            </a:r>
            <a:r>
              <a:rPr lang="en-US" altLang="zh-CN" sz="3200" b="1">
                <a:solidFill>
                  <a:schemeClr val="tx1"/>
                </a:solidFill>
                <a:ea typeface="仿宋_GB2312" panose="02010609030101010101" pitchFamily="49" charset="-122"/>
              </a:rPr>
              <a:t>98/100</a:t>
            </a:r>
            <a:r>
              <a:rPr lang="zh-CN" altLang="en-US" sz="3200" b="1">
                <a:solidFill>
                  <a:schemeClr val="tx1"/>
                </a:solidFill>
                <a:ea typeface="仿宋_GB2312" panose="02010609030101010101" pitchFamily="49" charset="-122"/>
              </a:rPr>
              <a:t>。</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七</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备注</a:t>
            </a:r>
            <a:r>
              <a:rPr lang="en-US" altLang="zh-CN" sz="3200" b="1">
                <a:solidFill>
                  <a:schemeClr val="tx1"/>
                </a:solidFill>
                <a:ea typeface="仿宋_GB2312" panose="02010609030101010101" pitchFamily="49" charset="-122"/>
              </a:rPr>
              <a:t>: </a:t>
            </a:r>
            <a:r>
              <a:rPr lang="zh-CN" altLang="en-US" sz="3200" b="1">
                <a:solidFill>
                  <a:schemeClr val="tx1"/>
                </a:solidFill>
                <a:ea typeface="仿宋_GB2312" panose="02010609030101010101" pitchFamily="49" charset="-122"/>
              </a:rPr>
              <a:t>注释需要说明的情况。如缺损、修改、 移出、销毁等。</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档号：由全宗号、年度、目录号、案卷号组成。</a:t>
            </a:r>
            <a:endParaRPr lang="zh-CN" altLang="en-US" sz="3200" b="1">
              <a:solidFill>
                <a:schemeClr val="tx1"/>
              </a:solidFill>
              <a:ea typeface="仿宋_GB2312" panose="02010609030101010101" pitchFamily="49" charset="-122"/>
            </a:endParaRPr>
          </a:p>
          <a:p>
            <a:pPr marL="342900" lvl="0" indent="-342900" eaLnBrk="1" latinLnBrk="0" hangingPunct="1"/>
            <a:endParaRPr lang="zh-CN" altLang="en-US" sz="3600" b="1"/>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p:cNvSpPr>
          <p:nvPr>
            <p:ph type="title"/>
          </p:nvPr>
        </p:nvSpPr>
        <p:spPr>
          <a:xfrm>
            <a:off x="457200" y="476250"/>
            <a:ext cx="8229600" cy="1368425"/>
          </a:xfrm>
          <a:ln/>
        </p:spPr>
        <p:txBody>
          <a:bodyPr anchor="ctr"/>
          <a:p>
            <a:pPr marL="0" lvl="0" indent="0">
              <a:buNone/>
            </a:pPr>
            <a:r>
              <a:rPr lang="zh-CN" altLang="en-US" sz="3600" b="1">
                <a:solidFill>
                  <a:schemeClr val="tx1"/>
                </a:solidFill>
              </a:rPr>
              <a:t>卷内目录式样：</a:t>
            </a:r>
            <a:endParaRPr lang="zh-CN" altLang="en-US" sz="3600" b="1">
              <a:solidFill>
                <a:schemeClr val="tx1"/>
              </a:solidFill>
            </a:endParaRPr>
          </a:p>
        </p:txBody>
      </p:sp>
      <p:graphicFrame>
        <p:nvGraphicFramePr>
          <p:cNvPr id="19459" name="表格 19458"/>
          <p:cNvGraphicFramePr/>
          <p:nvPr/>
        </p:nvGraphicFramePr>
        <p:xfrm>
          <a:off x="250825" y="3140075"/>
          <a:ext cx="8756650" cy="1260475"/>
        </p:xfrm>
        <a:graphic>
          <a:graphicData uri="http://schemas.openxmlformats.org/drawingml/2006/table">
            <a:tbl>
              <a:tblPr/>
              <a:tblGrid>
                <a:gridCol w="1366838"/>
                <a:gridCol w="1368425"/>
                <a:gridCol w="1223962"/>
                <a:gridCol w="1511300"/>
                <a:gridCol w="1152525"/>
                <a:gridCol w="1079500"/>
                <a:gridCol w="1008063"/>
              </a:tblGrid>
              <a:tr h="487363">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3200" b="1">
                          <a:latin typeface="微软雅黑" pitchFamily="34" charset="-122"/>
                          <a:ea typeface="微软雅黑" pitchFamily="34" charset="-122"/>
                        </a:rPr>
                        <a:t>顺序号</a:t>
                      </a:r>
                      <a:endParaRPr lang="zh-CN" altLang="en-US" sz="32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3200" b="1">
                          <a:latin typeface="微软雅黑" pitchFamily="34" charset="-122"/>
                          <a:ea typeface="微软雅黑" pitchFamily="34" charset="-122"/>
                        </a:rPr>
                        <a:t>责任者</a:t>
                      </a:r>
                      <a:endParaRPr lang="zh-CN" altLang="en-US" sz="32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3200" b="1">
                          <a:latin typeface="微软雅黑" pitchFamily="34" charset="-122"/>
                          <a:ea typeface="微软雅黑" pitchFamily="34" charset="-122"/>
                        </a:rPr>
                        <a:t>文号</a:t>
                      </a:r>
                      <a:endParaRPr lang="zh-CN" altLang="en-US" sz="32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3200" b="1">
                          <a:latin typeface="微软雅黑" pitchFamily="34" charset="-122"/>
                          <a:ea typeface="微软雅黑" pitchFamily="34" charset="-122"/>
                        </a:rPr>
                        <a:t>题    名</a:t>
                      </a:r>
                      <a:endParaRPr lang="zh-CN" altLang="en-US" sz="32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3200" b="1">
                          <a:latin typeface="微软雅黑" pitchFamily="34" charset="-122"/>
                          <a:ea typeface="微软雅黑" pitchFamily="34" charset="-122"/>
                        </a:rPr>
                        <a:t>日期</a:t>
                      </a:r>
                      <a:endParaRPr lang="zh-CN" altLang="en-US" sz="32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3200" b="1">
                          <a:latin typeface="微软雅黑" pitchFamily="34" charset="-122"/>
                          <a:ea typeface="微软雅黑" pitchFamily="34" charset="-122"/>
                        </a:rPr>
                        <a:t>页号</a:t>
                      </a:r>
                      <a:endParaRPr lang="zh-CN" altLang="en-US" sz="32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3200" b="1">
                          <a:latin typeface="微软雅黑" pitchFamily="34" charset="-122"/>
                          <a:ea typeface="微软雅黑" pitchFamily="34" charset="-122"/>
                        </a:rPr>
                        <a:t>备注</a:t>
                      </a:r>
                      <a:endParaRPr lang="zh-CN" altLang="en-US" sz="32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5012">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9511" name="文本框 19510"/>
          <p:cNvSpPr txBox="1"/>
          <p:nvPr/>
        </p:nvSpPr>
        <p:spPr>
          <a:xfrm>
            <a:off x="468313" y="2565400"/>
            <a:ext cx="1655762" cy="577850"/>
          </a:xfrm>
          <a:prstGeom prst="rect">
            <a:avLst/>
          </a:prstGeom>
          <a:noFill/>
          <a:ln w="9525">
            <a:noFill/>
          </a:ln>
        </p:spPr>
        <p:txBody>
          <a:bodyPr>
            <a:spAutoFit/>
          </a:bodyPr>
          <a:p>
            <a:pPr marL="0" lvl="0" indent="0" eaLnBrk="1" latinLnBrk="0" hangingPunct="1">
              <a:buNone/>
            </a:pPr>
            <a:r>
              <a:rPr lang="zh-CN" altLang="en-US" sz="3200" b="1">
                <a:latin typeface="微软雅黑" pitchFamily="34" charset="-122"/>
                <a:ea typeface="微软雅黑" pitchFamily="34" charset="-122"/>
              </a:rPr>
              <a:t>档 号：</a:t>
            </a:r>
            <a:endParaRPr lang="zh-CN" altLang="en-US" sz="3200" b="1">
              <a:latin typeface="微软雅黑" pitchFamily="34" charset="-122"/>
              <a:ea typeface="微软雅黑" pitchFamily="34" charset="-122"/>
            </a:endParaRPr>
          </a:p>
        </p:txBody>
      </p:sp>
      <p:sp>
        <p:nvSpPr>
          <p:cNvPr id="19512" name="文本框 19511"/>
          <p:cNvSpPr txBox="1"/>
          <p:nvPr/>
        </p:nvSpPr>
        <p:spPr>
          <a:xfrm>
            <a:off x="3492500" y="1989138"/>
            <a:ext cx="2257425" cy="577850"/>
          </a:xfrm>
          <a:prstGeom prst="rect">
            <a:avLst/>
          </a:prstGeom>
          <a:noFill/>
          <a:ln w="9525">
            <a:noFill/>
          </a:ln>
        </p:spPr>
        <p:txBody>
          <a:bodyPr>
            <a:spAutoFit/>
          </a:bodyPr>
          <a:p>
            <a:pPr marL="0" lvl="0" indent="0" eaLnBrk="1" latinLnBrk="0" hangingPunct="1">
              <a:buNone/>
            </a:pPr>
            <a:r>
              <a:rPr lang="zh-CN" altLang="en-US" sz="3200" b="1">
                <a:latin typeface="微软雅黑" pitchFamily="34" charset="-122"/>
                <a:ea typeface="微软雅黑" pitchFamily="34" charset="-122"/>
              </a:rPr>
              <a:t>卷内目录</a:t>
            </a:r>
            <a:endParaRPr lang="zh-CN" altLang="en-US" sz="3200" b="1">
              <a:latin typeface="微软雅黑" pitchFamily="34" charset="-122"/>
              <a:ea typeface="微软雅黑" pitchFamily="34" charset="-122"/>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a:xfrm>
            <a:off x="457200" y="274638"/>
            <a:ext cx="8229600" cy="850900"/>
          </a:xfrm>
          <a:ln/>
        </p:spPr>
        <p:txBody>
          <a:bodyPr anchor="ctr"/>
          <a:p>
            <a:pPr marL="0" lvl="0" indent="0" algn="ctr">
              <a:buNone/>
            </a:pPr>
            <a:r>
              <a:rPr lang="zh-CN" altLang="en-US" b="1">
                <a:solidFill>
                  <a:schemeClr val="tx1"/>
                </a:solidFill>
                <a:latin typeface="微软雅黑" pitchFamily="34" charset="-122"/>
              </a:rPr>
              <a:t>卷内目录</a:t>
            </a:r>
            <a:endParaRPr lang="zh-CN" altLang="en-US" b="1">
              <a:solidFill>
                <a:schemeClr val="tx1"/>
              </a:solidFill>
              <a:latin typeface="微软雅黑" pitchFamily="34" charset="-122"/>
            </a:endParaRPr>
          </a:p>
        </p:txBody>
      </p:sp>
      <p:graphicFrame>
        <p:nvGraphicFramePr>
          <p:cNvPr id="20483" name="表格 20482"/>
          <p:cNvGraphicFramePr/>
          <p:nvPr/>
        </p:nvGraphicFramePr>
        <p:xfrm>
          <a:off x="250825" y="1773238"/>
          <a:ext cx="8685213" cy="4789487"/>
        </p:xfrm>
        <a:graphic>
          <a:graphicData uri="http://schemas.openxmlformats.org/drawingml/2006/table">
            <a:tbl>
              <a:tblPr/>
              <a:tblGrid>
                <a:gridCol w="862013"/>
                <a:gridCol w="1518285"/>
                <a:gridCol w="931227"/>
                <a:gridCol w="1865630"/>
                <a:gridCol w="1517333"/>
                <a:gridCol w="936625"/>
                <a:gridCol w="1008062"/>
              </a:tblGrid>
              <a:tr h="86042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微软雅黑" pitchFamily="34" charset="-122"/>
                          <a:ea typeface="微软雅黑" pitchFamily="34" charset="-122"/>
                        </a:rPr>
                        <a:t>顺序号</a:t>
                      </a:r>
                      <a:endParaRPr lang="zh-CN" altLang="en-US" sz="28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微软雅黑" pitchFamily="34" charset="-122"/>
                          <a:ea typeface="微软雅黑" pitchFamily="34" charset="-122"/>
                        </a:rPr>
                        <a:t>责任者</a:t>
                      </a:r>
                      <a:endParaRPr lang="zh-CN" altLang="en-US" sz="28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微软雅黑" pitchFamily="34" charset="-122"/>
                          <a:ea typeface="微软雅黑" pitchFamily="34" charset="-122"/>
                        </a:rPr>
                        <a:t>文号</a:t>
                      </a:r>
                      <a:endParaRPr lang="zh-CN" altLang="en-US" sz="28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微软雅黑" pitchFamily="34" charset="-122"/>
                          <a:ea typeface="微软雅黑" pitchFamily="34" charset="-122"/>
                        </a:rPr>
                        <a:t>题    名</a:t>
                      </a:r>
                      <a:endParaRPr lang="zh-CN" altLang="en-US" sz="28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微软雅黑" pitchFamily="34" charset="-122"/>
                          <a:ea typeface="微软雅黑" pitchFamily="34" charset="-122"/>
                        </a:rPr>
                        <a:t>日期</a:t>
                      </a:r>
                      <a:endParaRPr lang="zh-CN" altLang="en-US" sz="28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微软雅黑" pitchFamily="34" charset="-122"/>
                          <a:ea typeface="微软雅黑" pitchFamily="34" charset="-122"/>
                        </a:rPr>
                        <a:t>页号</a:t>
                      </a:r>
                      <a:endParaRPr lang="zh-CN" altLang="en-US" sz="28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微软雅黑" pitchFamily="34" charset="-122"/>
                          <a:ea typeface="微软雅黑" pitchFamily="34" charset="-122"/>
                        </a:rPr>
                        <a:t>备注</a:t>
                      </a:r>
                      <a:endParaRPr lang="zh-CN" altLang="en-US" sz="28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3992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algn="ctr" eaLnBrk="1" latinLnBrk="0" hangingPunct="1">
                        <a:buClr>
                          <a:srgbClr val="000000"/>
                        </a:buClr>
                        <a:buNone/>
                      </a:pPr>
                      <a:r>
                        <a:rPr lang="zh-CN" altLang="en-US" sz="2000" b="1">
                          <a:solidFill>
                            <a:srgbClr val="80A331"/>
                          </a:solidFill>
                          <a:ea typeface="微软雅黑" pitchFamily="34" charset="-122"/>
                        </a:rPr>
                        <a:t>1</a:t>
                      </a:r>
                      <a:endParaRPr lang="zh-CN" altLang="en-US"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algn="ctr" eaLnBrk="1" latinLnBrk="0" hangingPunct="1">
                        <a:buClr>
                          <a:srgbClr val="000000"/>
                        </a:buClr>
                        <a:buNone/>
                      </a:pPr>
                      <a:r>
                        <a:rPr lang="zh-CN" altLang="en-US" sz="2000" b="1">
                          <a:solidFill>
                            <a:srgbClr val="80A331"/>
                          </a:solidFill>
                          <a:ea typeface="微软雅黑" pitchFamily="34" charset="-122"/>
                        </a:rPr>
                        <a:t>宁德市教育局</a:t>
                      </a:r>
                      <a:endParaRPr lang="zh-CN" altLang="en-US"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r>
                        <a:rPr lang="zh-CN" altLang="en-US" sz="1800">
                          <a:ea typeface="微软雅黑" pitchFamily="34" charset="-122"/>
                        </a:rPr>
                        <a:t>宁教财【</a:t>
                      </a:r>
                      <a:r>
                        <a:rPr lang="en-US" altLang="zh-CN" sz="1800">
                          <a:ea typeface="微软雅黑" pitchFamily="34" charset="-122"/>
                        </a:rPr>
                        <a:t>2014</a:t>
                      </a:r>
                      <a:r>
                        <a:rPr lang="zh-CN" altLang="en-US" sz="1800">
                          <a:ea typeface="微软雅黑" pitchFamily="34" charset="-122"/>
                        </a:rPr>
                        <a:t>】</a:t>
                      </a:r>
                      <a:r>
                        <a:rPr lang="en-US" altLang="zh-CN" sz="1800">
                          <a:ea typeface="微软雅黑" pitchFamily="34" charset="-122"/>
                        </a:rPr>
                        <a:t>8</a:t>
                      </a:r>
                      <a:r>
                        <a:rPr lang="zh-CN" altLang="en-US" sz="1800">
                          <a:ea typeface="微软雅黑" pitchFamily="34" charset="-122"/>
                        </a:rPr>
                        <a:t>号</a:t>
                      </a: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r>
                        <a:rPr lang="zh-CN" altLang="en-US" sz="2000" b="1">
                          <a:ea typeface="微软雅黑" pitchFamily="34" charset="-122"/>
                        </a:rPr>
                        <a:t>关于下达</a:t>
                      </a:r>
                      <a:r>
                        <a:rPr lang="en-US" altLang="zh-CN" sz="2000" b="1">
                          <a:ea typeface="微软雅黑" pitchFamily="34" charset="-122"/>
                        </a:rPr>
                        <a:t>2016</a:t>
                      </a:r>
                      <a:r>
                        <a:rPr lang="zh-CN" altLang="en-US" sz="2000" b="1">
                          <a:ea typeface="微软雅黑" pitchFamily="34" charset="-122"/>
                        </a:rPr>
                        <a:t>年春季学期普通高中家庭经济困难学生助学金的通知</a:t>
                      </a:r>
                      <a:endParaRPr lang="zh-CN" altLang="en-US" sz="2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algn="l" eaLnBrk="1" latinLnBrk="0" hangingPunct="1">
                        <a:buClr>
                          <a:srgbClr val="000000"/>
                        </a:buClr>
                        <a:buNone/>
                      </a:pPr>
                      <a:r>
                        <a:rPr lang="zh-CN" altLang="en-US" sz="2000" b="1">
                          <a:solidFill>
                            <a:srgbClr val="80A331"/>
                          </a:solidFill>
                          <a:ea typeface="微软雅黑" pitchFamily="34" charset="-122"/>
                        </a:rPr>
                        <a:t>20140316</a:t>
                      </a:r>
                      <a:endParaRPr lang="zh-CN" altLang="en-US"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000" b="1">
                          <a:solidFill>
                            <a:srgbClr val="80A331"/>
                          </a:solidFill>
                          <a:ea typeface="微软雅黑" pitchFamily="34" charset="-122"/>
                        </a:rPr>
                        <a:t>1</a:t>
                      </a:r>
                      <a:endParaRPr lang="zh-CN" altLang="en-US"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51038">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algn="ctr" eaLnBrk="1" latinLnBrk="0" hangingPunct="1">
                        <a:buClr>
                          <a:srgbClr val="000000"/>
                        </a:buClr>
                        <a:buNone/>
                      </a:pPr>
                      <a:r>
                        <a:rPr lang="zh-CN" altLang="en-US" sz="2000" b="1">
                          <a:solidFill>
                            <a:srgbClr val="80A331"/>
                          </a:solidFill>
                          <a:ea typeface="微软雅黑" pitchFamily="34" charset="-122"/>
                        </a:rPr>
                        <a:t>1</a:t>
                      </a:r>
                      <a:endParaRPr lang="zh-CN" altLang="en-US"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algn="ctr" eaLnBrk="1" latinLnBrk="0" hangingPunct="1">
                        <a:buClr>
                          <a:srgbClr val="000000"/>
                        </a:buClr>
                        <a:buNone/>
                      </a:pPr>
                      <a:r>
                        <a:rPr lang="zh-CN" altLang="en-US" sz="2000" b="1">
                          <a:solidFill>
                            <a:srgbClr val="80A331"/>
                          </a:solidFill>
                          <a:sym typeface="+mn-ea"/>
                        </a:rPr>
                        <a:t>宁德市教育局</a:t>
                      </a:r>
                      <a:endParaRPr lang="zh-CN" altLang="en-US"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algn="l" eaLnBrk="1" latinLnBrk="0" hangingPunct="1">
                        <a:buClr>
                          <a:srgbClr val="000000"/>
                        </a:buClr>
                        <a:buNone/>
                      </a:pPr>
                      <a:r>
                        <a:rPr lang="en-US" altLang="zh-CN" sz="2000" b="1">
                          <a:sym typeface="+mn-ea"/>
                        </a:rPr>
                        <a:t>2016</a:t>
                      </a:r>
                      <a:r>
                        <a:rPr lang="zh-CN" altLang="en-US" sz="2000" b="1">
                          <a:sym typeface="+mn-ea"/>
                        </a:rPr>
                        <a:t>年春季学期普通高中家庭经济困难学生助学金分配表</a:t>
                      </a:r>
                      <a:endParaRPr lang="zh-CN" altLang="en-US"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algn="l" eaLnBrk="1" latinLnBrk="0" hangingPunct="1">
                        <a:buClr>
                          <a:srgbClr val="000000"/>
                        </a:buClr>
                        <a:buNone/>
                      </a:pPr>
                      <a:r>
                        <a:rPr lang="zh-CN" altLang="en-US" sz="2000" b="1">
                          <a:solidFill>
                            <a:srgbClr val="80A331"/>
                          </a:solidFill>
                          <a:ea typeface="微软雅黑" pitchFamily="34" charset="-122"/>
                        </a:rPr>
                        <a:t>20140</a:t>
                      </a:r>
                      <a:r>
                        <a:rPr lang="en-US" altLang="zh-CN" sz="2000" b="1">
                          <a:solidFill>
                            <a:srgbClr val="80A331"/>
                          </a:solidFill>
                          <a:ea typeface="微软雅黑" pitchFamily="34" charset="-122"/>
                        </a:rPr>
                        <a:t>3</a:t>
                      </a:r>
                      <a:r>
                        <a:rPr lang="zh-CN" altLang="en-US" sz="2000" b="1">
                          <a:solidFill>
                            <a:srgbClr val="80A331"/>
                          </a:solidFill>
                          <a:ea typeface="微软雅黑" pitchFamily="34" charset="-122"/>
                        </a:rPr>
                        <a:t>16</a:t>
                      </a:r>
                      <a:endParaRPr lang="zh-CN" altLang="en-US"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algn="ctr" eaLnBrk="1" latinLnBrk="0" hangingPunct="1">
                        <a:buClr>
                          <a:srgbClr val="000000"/>
                        </a:buClr>
                        <a:buNone/>
                      </a:pPr>
                      <a:r>
                        <a:rPr lang="en-US" altLang="zh-CN" sz="2000" b="1">
                          <a:solidFill>
                            <a:srgbClr val="80A331"/>
                          </a:solidFill>
                          <a:ea typeface="微软雅黑" pitchFamily="34" charset="-122"/>
                        </a:rPr>
                        <a:t>3</a:t>
                      </a:r>
                      <a:endParaRPr lang="en-US" altLang="zh-CN"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algn="ctr" eaLnBrk="1" latinLnBrk="0" hangingPunct="1">
                        <a:buClr>
                          <a:srgbClr val="000000"/>
                        </a:buClr>
                        <a:buNone/>
                      </a:pPr>
                      <a:endParaRPr lang="zh-CN" altLang="en-US" sz="2000" b="1">
                        <a:solidFill>
                          <a:srgbClr val="80A331"/>
                        </a:solidFill>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0557" name="文本框 20556"/>
          <p:cNvSpPr txBox="1"/>
          <p:nvPr/>
        </p:nvSpPr>
        <p:spPr>
          <a:xfrm>
            <a:off x="395288" y="1125538"/>
            <a:ext cx="6121400" cy="518160"/>
          </a:xfrm>
          <a:prstGeom prst="rect">
            <a:avLst/>
          </a:prstGeom>
          <a:noFill/>
          <a:ln w="9525">
            <a:noFill/>
          </a:ln>
        </p:spPr>
        <p:txBody>
          <a:bodyPr>
            <a:spAutoFit/>
          </a:bodyPr>
          <a:p>
            <a:pPr marL="0" lvl="0" indent="0" eaLnBrk="1" latinLnBrk="0" hangingPunct="1">
              <a:buNone/>
            </a:pPr>
            <a:r>
              <a:rPr lang="zh-CN" altLang="en-US" sz="2800" b="1">
                <a:latin typeface="微软雅黑" pitchFamily="34" charset="-122"/>
                <a:ea typeface="微软雅黑" pitchFamily="34" charset="-122"/>
              </a:rPr>
              <a:t>档号：</a:t>
            </a:r>
            <a:r>
              <a:rPr lang="en-US" altLang="zh-CN" sz="2800" b="1">
                <a:latin typeface="微软雅黑" pitchFamily="34" charset="-122"/>
                <a:ea typeface="微软雅黑" pitchFamily="34" charset="-122"/>
              </a:rPr>
              <a:t>069-2014-PG1.1-01</a:t>
            </a:r>
            <a:endParaRPr lang="en-US" altLang="zh-CN" sz="2800" b="1">
              <a:latin typeface="微软雅黑" pitchFamily="34" charset="-122"/>
              <a:ea typeface="微软雅黑" pitchFamily="34" charset="-122"/>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p:cNvSpPr>
          <p:nvPr>
            <p:ph type="title"/>
          </p:nvPr>
        </p:nvSpPr>
        <p:spPr>
          <a:xfrm>
            <a:off x="457200" y="188913"/>
            <a:ext cx="8229600" cy="2592387"/>
          </a:xfrm>
          <a:ln/>
        </p:spPr>
        <p:txBody>
          <a:bodyPr anchor="ctr"/>
          <a:p>
            <a:pPr marL="0" lvl="0" indent="0">
              <a:buNone/>
            </a:pPr>
            <a:r>
              <a:rPr lang="zh-CN" altLang="en-US" sz="4400" b="1">
                <a:solidFill>
                  <a:schemeClr val="tx1"/>
                </a:solidFill>
              </a:rPr>
              <a:t>七、填写卷内备考表</a:t>
            </a:r>
            <a:endParaRPr lang="zh-CN" altLang="en-US" sz="4400" b="1">
              <a:solidFill>
                <a:schemeClr val="tx1"/>
              </a:solidFill>
            </a:endParaRPr>
          </a:p>
        </p:txBody>
      </p:sp>
      <p:sp>
        <p:nvSpPr>
          <p:cNvPr id="21507" name="内容占位符 21506"/>
          <p:cNvSpPr>
            <a:spLocks noGrp="1"/>
          </p:cNvSpPr>
          <p:nvPr>
            <p:ph/>
          </p:nvPr>
        </p:nvSpPr>
        <p:spPr>
          <a:xfrm>
            <a:off x="323850" y="2565400"/>
            <a:ext cx="8280400" cy="3744913"/>
          </a:xfrm>
          <a:prstGeom prst="rect">
            <a:avLst/>
          </a:prstGeom>
          <a:noFill/>
          <a:ln w="9525">
            <a:noFill/>
          </a:ln>
        </p:spPr>
        <p:txBody>
          <a:bodyPr/>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备考表置于盒内文件最后与业务档案合并装订</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设计表格用</a:t>
            </a:r>
            <a:r>
              <a:rPr lang="en-US" altLang="zh-CN" sz="3600" b="1">
                <a:solidFill>
                  <a:schemeClr val="tx1"/>
                </a:solidFill>
                <a:ea typeface="仿宋_GB2312" panose="02010609030101010101" pitchFamily="49" charset="-122"/>
              </a:rPr>
              <a:t>A4</a:t>
            </a:r>
            <a:r>
              <a:rPr lang="zh-CN" altLang="en-US" sz="3600" b="1">
                <a:solidFill>
                  <a:schemeClr val="tx1"/>
                </a:solidFill>
                <a:ea typeface="仿宋_GB2312" panose="02010609030101010101" pitchFamily="49" charset="-122"/>
              </a:rPr>
              <a:t>纸打印（见附图</a:t>
            </a:r>
            <a:r>
              <a:rPr lang="en-US" altLang="zh-CN" sz="3600" b="1">
                <a:solidFill>
                  <a:schemeClr val="tx1"/>
                </a:solidFill>
                <a:ea typeface="仿宋_GB2312" panose="02010609030101010101" pitchFamily="49" charset="-122"/>
              </a:rPr>
              <a:t>3</a:t>
            </a:r>
            <a:r>
              <a:rPr lang="zh-CN" altLang="en-US" sz="3600" b="1">
                <a:solidFill>
                  <a:schemeClr val="tx1"/>
                </a:solidFill>
                <a:ea typeface="仿宋_GB2312" panose="02010609030101010101" pitchFamily="49" charset="-122"/>
              </a:rPr>
              <a:t>）。</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一</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卷内备考表项目包括：本卷情况说明、立卷人、检查人、立卷时间。</a:t>
            </a:r>
            <a:endParaRPr lang="zh-CN" altLang="en-US" sz="3600" b="1">
              <a:solidFill>
                <a:schemeClr val="tx1"/>
              </a:solidFill>
              <a:ea typeface="仿宋_GB2312" panose="02010609030101010101" pitchFamily="49" charset="-122"/>
            </a:endParaRPr>
          </a:p>
          <a:p>
            <a:pPr marL="342900" lvl="0" indent="-342900"/>
            <a:endParaRPr lang="zh-CN" altLang="en-US" sz="3200" b="1">
              <a:solidFill>
                <a:schemeClr val="tx1"/>
              </a:solidFill>
              <a:ea typeface="仿宋_GB2312" panose="02010609030101010101" pitchFamily="49" charset="-122"/>
            </a:endParaRPr>
          </a:p>
          <a:p>
            <a:pPr marL="342900" lvl="0" indent="-342900" eaLnBrk="1" latinLnBrk="0" hangingPunct="1">
              <a:lnSpc>
                <a:spcPct val="90000"/>
              </a:lnSpc>
              <a:spcBef>
                <a:spcPct val="0"/>
              </a:spcBef>
            </a:pPr>
            <a:endParaRPr lang="zh-CN" altLang="en-US" sz="3200" b="1">
              <a:solidFill>
                <a:schemeClr val="tx1"/>
              </a:solidFill>
              <a:ea typeface="黑体" panose="02010600030101010101" pitchFamily="49" charset="-122"/>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p:cNvSpPr>
          <p:nvPr>
            <p:ph type="title"/>
          </p:nvPr>
        </p:nvSpPr>
        <p:spPr>
          <a:xfrm>
            <a:off x="457200" y="276225"/>
            <a:ext cx="8229600" cy="1281113"/>
          </a:xfrm>
          <a:ln/>
        </p:spPr>
        <p:txBody>
          <a:bodyPr anchor="ctr"/>
          <a:p>
            <a:pPr marL="0" lvl="0" indent="0">
              <a:buNone/>
            </a:pP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二</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卷内备考表填写方法</a:t>
            </a:r>
            <a:endParaRPr lang="zh-CN" altLang="en-US" sz="3600" b="1">
              <a:solidFill>
                <a:schemeClr val="tx1"/>
              </a:solidFill>
              <a:ea typeface="仿宋_GB2312" panose="02010609030101010101" pitchFamily="49" charset="-122"/>
            </a:endParaRPr>
          </a:p>
        </p:txBody>
      </p:sp>
      <p:sp>
        <p:nvSpPr>
          <p:cNvPr id="22531" name="内容占位符 22530"/>
          <p:cNvSpPr>
            <a:spLocks noGrp="1"/>
          </p:cNvSpPr>
          <p:nvPr>
            <p:ph/>
          </p:nvPr>
        </p:nvSpPr>
        <p:spPr>
          <a:xfrm>
            <a:off x="107950" y="1600200"/>
            <a:ext cx="8713788" cy="4495800"/>
          </a:xfrm>
          <a:prstGeom prst="rect">
            <a:avLst/>
          </a:prstGeom>
          <a:noFill/>
          <a:ln w="9525">
            <a:noFill/>
          </a:ln>
        </p:spPr>
        <p:txBody>
          <a:bodyPr/>
          <a:p>
            <a:pPr marL="342900" lvl="0" indent="-342900">
              <a:buClrTx/>
              <a:buSzPct val="100000"/>
              <a:buFont typeface="Wingdings" panose="05000000000000000000" pitchFamily="2" charset="2"/>
              <a:buChar char="l"/>
            </a:pPr>
            <a:r>
              <a:rPr lang="zh-CN" altLang="en-US" sz="3200" b="1">
                <a:solidFill>
                  <a:schemeClr val="tx1"/>
                </a:solidFill>
              </a:rPr>
              <a:t>本卷情况说明：填写卷内文件缺损、修改、补充、移出、销毁等情况。案卷立好后发生或发现的问题由档案管理人员填写并签名、标注时间。</a:t>
            </a:r>
            <a:endParaRPr lang="zh-CN" altLang="en-US" sz="3200" b="1">
              <a:solidFill>
                <a:schemeClr val="tx1"/>
              </a:solidFill>
            </a:endParaRPr>
          </a:p>
          <a:p>
            <a:pPr marL="342900" lvl="0" indent="-342900">
              <a:buClrTx/>
              <a:buSzPct val="100000"/>
              <a:buFont typeface="Wingdings" panose="05000000000000000000" pitchFamily="2" charset="2"/>
              <a:buChar char="l"/>
            </a:pPr>
            <a:r>
              <a:rPr lang="zh-CN" altLang="en-US" sz="3200" b="1">
                <a:solidFill>
                  <a:schemeClr val="tx1"/>
                </a:solidFill>
              </a:rPr>
              <a:t>立卷人</a:t>
            </a:r>
            <a:r>
              <a:rPr lang="en-US" altLang="zh-CN" sz="3200" b="1">
                <a:solidFill>
                  <a:schemeClr val="tx1"/>
                </a:solidFill>
              </a:rPr>
              <a:t>:</a:t>
            </a:r>
            <a:r>
              <a:rPr lang="zh-CN" altLang="en-US" sz="3200" b="1">
                <a:solidFill>
                  <a:schemeClr val="tx1"/>
                </a:solidFill>
              </a:rPr>
              <a:t>由责任立卷者签。</a:t>
            </a:r>
            <a:endParaRPr lang="zh-CN" altLang="en-US" sz="3200" b="1">
              <a:solidFill>
                <a:schemeClr val="tx1"/>
              </a:solidFill>
            </a:endParaRPr>
          </a:p>
          <a:p>
            <a:pPr marL="342900" lvl="0" indent="-342900">
              <a:buClrTx/>
              <a:buSzPct val="100000"/>
              <a:buFont typeface="Wingdings" panose="05000000000000000000" pitchFamily="2" charset="2"/>
              <a:buChar char="l"/>
            </a:pPr>
            <a:r>
              <a:rPr lang="zh-CN" altLang="en-US" sz="3200" b="1">
                <a:solidFill>
                  <a:schemeClr val="tx1"/>
                </a:solidFill>
              </a:rPr>
              <a:t>检查人</a:t>
            </a:r>
            <a:r>
              <a:rPr lang="en-US" altLang="zh-CN" sz="3200" b="1">
                <a:solidFill>
                  <a:schemeClr val="tx1"/>
                </a:solidFill>
              </a:rPr>
              <a:t>:</a:t>
            </a:r>
            <a:r>
              <a:rPr lang="zh-CN" altLang="en-US" sz="3200" b="1">
                <a:solidFill>
                  <a:schemeClr val="tx1"/>
                </a:solidFill>
              </a:rPr>
              <a:t>由案卷质量审核者人签名。</a:t>
            </a:r>
            <a:endParaRPr lang="zh-CN" altLang="en-US" sz="3200" b="1">
              <a:solidFill>
                <a:schemeClr val="tx1"/>
              </a:solidFill>
            </a:endParaRPr>
          </a:p>
          <a:p>
            <a:pPr marL="342900" lvl="0" indent="-342900">
              <a:buClrTx/>
              <a:buSzPct val="100000"/>
              <a:buFont typeface="Wingdings" panose="05000000000000000000" pitchFamily="2" charset="2"/>
              <a:buChar char="l"/>
            </a:pPr>
            <a:r>
              <a:rPr lang="zh-CN" altLang="en-US" sz="3200" b="1">
                <a:solidFill>
                  <a:schemeClr val="tx1"/>
                </a:solidFill>
              </a:rPr>
              <a:t>立卷时间</a:t>
            </a:r>
            <a:r>
              <a:rPr lang="en-US" altLang="zh-CN" sz="3200" b="1">
                <a:solidFill>
                  <a:schemeClr val="tx1"/>
                </a:solidFill>
              </a:rPr>
              <a:t>:</a:t>
            </a:r>
            <a:r>
              <a:rPr lang="zh-CN" altLang="en-US" sz="3200" b="1">
                <a:solidFill>
                  <a:schemeClr val="tx1"/>
                </a:solidFill>
              </a:rPr>
              <a:t>填写完成的立卷时间。</a:t>
            </a:r>
            <a:endParaRPr lang="zh-CN" altLang="en-US" sz="3200" b="1">
              <a:solidFill>
                <a:schemeClr val="tx1"/>
              </a:solidFill>
            </a:endParaRPr>
          </a:p>
          <a:p>
            <a:pPr marL="342900" lvl="0" indent="-342900" eaLnBrk="1" latinLnBrk="0" hangingPunct="1"/>
            <a:endParaRPr lang="zh-CN" altLang="en-US" sz="3200" b="1">
              <a:latin typeface="黑体" panose="02010600030101010101" pitchFamily="49" charset="-122"/>
              <a:ea typeface="黑体" panose="02010600030101010101" pitchFamily="49" charset="-122"/>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title"/>
          </p:nvPr>
        </p:nvSpPr>
        <p:spPr>
          <a:xfrm>
            <a:off x="395288" y="909638"/>
            <a:ext cx="8355012" cy="722312"/>
          </a:xfrm>
          <a:ln/>
        </p:spPr>
        <p:txBody>
          <a:bodyPr anchor="ctr"/>
          <a:p>
            <a:pPr marL="0" lvl="0" indent="0" eaLnBrk="1" latinLnBrk="0" hangingPunct="1">
              <a:buNone/>
            </a:pPr>
            <a:r>
              <a:rPr lang="en-US" altLang="zh-CN" sz="4400" b="1">
                <a:solidFill>
                  <a:schemeClr val="tx1"/>
                </a:solidFill>
                <a:latin typeface="仿宋_GB2312" panose="02010609030101010101" pitchFamily="49" charset="-122"/>
              </a:rPr>
              <a:t>    </a:t>
            </a:r>
            <a:r>
              <a:rPr lang="zh-CN" altLang="en-US" sz="4400" b="1">
                <a:solidFill>
                  <a:schemeClr val="tx1"/>
                </a:solidFill>
                <a:latin typeface="仿宋_GB2312" panose="02010609030101010101" pitchFamily="49" charset="-122"/>
              </a:rPr>
              <a:t>学生资助业务档案</a:t>
            </a:r>
            <a:r>
              <a:rPr lang="zh-CN" altLang="en-US" sz="4400" b="1">
                <a:solidFill>
                  <a:schemeClr val="tx1"/>
                </a:solidFill>
                <a:latin typeface="微软雅黑" pitchFamily="34" charset="-122"/>
              </a:rPr>
              <a:t>整理方法</a:t>
            </a:r>
            <a:endParaRPr lang="zh-CN" altLang="en-US" sz="4400" b="1">
              <a:solidFill>
                <a:schemeClr val="tx1"/>
              </a:solidFill>
              <a:latin typeface="微软雅黑" pitchFamily="34" charset="-122"/>
            </a:endParaRPr>
          </a:p>
        </p:txBody>
      </p:sp>
      <p:sp>
        <p:nvSpPr>
          <p:cNvPr id="5123" name="内容占位符 5122"/>
          <p:cNvSpPr>
            <a:spLocks noGrp="1"/>
          </p:cNvSpPr>
          <p:nvPr>
            <p:ph/>
          </p:nvPr>
        </p:nvSpPr>
        <p:spPr>
          <a:xfrm>
            <a:off x="304800" y="1989138"/>
            <a:ext cx="8458200" cy="4868862"/>
          </a:xfrm>
          <a:prstGeom prst="rect">
            <a:avLst/>
          </a:prstGeom>
          <a:noFill/>
          <a:ln w="9525">
            <a:noFill/>
          </a:ln>
        </p:spPr>
        <p:txBody>
          <a:bodyPr/>
          <a:p>
            <a:pPr marL="342900" lvl="0" indent="-342900" eaLnBrk="1" latinLnBrk="0" hangingPunct="1">
              <a:buClrTx/>
              <a:buSzPct val="100000"/>
              <a:buFont typeface="Wingdings" panose="05000000000000000000" pitchFamily="2" charset="2"/>
              <a:buChar char="u"/>
            </a:pPr>
            <a:r>
              <a:rPr lang="zh-CN" altLang="en-US" sz="3200" b="1">
                <a:solidFill>
                  <a:schemeClr val="tx1"/>
                </a:solidFill>
                <a:ea typeface="仿宋_GB2312" panose="02010609030101010101" pitchFamily="49" charset="-122"/>
              </a:rPr>
              <a:t>学生资助业务档案表册类以“</a:t>
            </a:r>
            <a:r>
              <a:rPr lang="zh-CN" altLang="en-US" sz="3200" b="1">
                <a:solidFill>
                  <a:srgbClr val="FF0000"/>
                </a:solidFill>
                <a:ea typeface="仿宋_GB2312" panose="02010609030101010101" pitchFamily="49" charset="-122"/>
              </a:rPr>
              <a:t>卷</a:t>
            </a:r>
            <a:r>
              <a:rPr lang="zh-CN" altLang="en-US" sz="3200" b="1">
                <a:solidFill>
                  <a:schemeClr val="tx1"/>
                </a:solidFill>
                <a:ea typeface="仿宋_GB2312" panose="02010609030101010101" pitchFamily="49" charset="-122"/>
              </a:rPr>
              <a:t>”为单位进行整理，保管期限定为</a:t>
            </a:r>
            <a:r>
              <a:rPr lang="zh-CN" altLang="en-US" sz="3200" b="1">
                <a:solidFill>
                  <a:srgbClr val="FF0000"/>
                </a:solidFill>
                <a:ea typeface="仿宋_GB2312" panose="02010609030101010101" pitchFamily="49" charset="-122"/>
              </a:rPr>
              <a:t>永久</a:t>
            </a:r>
            <a:r>
              <a:rPr lang="zh-CN" altLang="en-US" sz="3200" b="1">
                <a:solidFill>
                  <a:schemeClr val="tx1"/>
                </a:solidFill>
                <a:ea typeface="仿宋_GB2312" panose="02010609030101010101" pitchFamily="49" charset="-122"/>
              </a:rPr>
              <a:t>。</a:t>
            </a:r>
            <a:endParaRPr lang="zh-CN" altLang="en-US" sz="3200" b="1">
              <a:solidFill>
                <a:schemeClr val="tx1"/>
              </a:solidFill>
              <a:ea typeface="仿宋_GB2312" panose="02010609030101010101" pitchFamily="49" charset="-122"/>
            </a:endParaRPr>
          </a:p>
          <a:p>
            <a:pPr marL="342900" lvl="0" indent="-342900" eaLnBrk="1" latinLnBrk="0" hangingPunct="1">
              <a:lnSpc>
                <a:spcPct val="90000"/>
              </a:lnSpc>
              <a:buClrTx/>
              <a:buSzPct val="100000"/>
              <a:buFont typeface="Wingdings" panose="05000000000000000000" pitchFamily="2" charset="2"/>
              <a:buChar char="u"/>
            </a:pPr>
            <a:r>
              <a:rPr lang="zh-CN" altLang="en-US" sz="4000" b="1">
                <a:solidFill>
                  <a:schemeClr val="tx1"/>
                </a:solidFill>
                <a:ea typeface="仿宋_GB2312" panose="02010609030101010101" pitchFamily="49" charset="-122"/>
              </a:rPr>
              <a:t>一、分类</a:t>
            </a:r>
            <a:endParaRPr lang="zh-CN" altLang="en-US" sz="4000" b="1">
              <a:solidFill>
                <a:schemeClr val="tx1"/>
              </a:solidFill>
              <a:ea typeface="仿宋_GB2312" panose="02010609030101010101" pitchFamily="49" charset="-122"/>
            </a:endParaRPr>
          </a:p>
          <a:p>
            <a:pPr marL="342900" lvl="0" indent="-342900" eaLnBrk="1" latinLnBrk="0" hangingPunct="1">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1.</a:t>
            </a:r>
            <a:r>
              <a:rPr lang="zh-CN" altLang="en-US" sz="3200" b="1">
                <a:solidFill>
                  <a:schemeClr val="tx1"/>
                </a:solidFill>
                <a:ea typeface="仿宋_GB2312" panose="02010609030101010101" pitchFamily="49" charset="-122"/>
              </a:rPr>
              <a:t>资助业务档案采用“</a:t>
            </a:r>
            <a:r>
              <a:rPr lang="zh-CN" altLang="en-US" sz="3200" b="1">
                <a:solidFill>
                  <a:srgbClr val="FF0000"/>
                </a:solidFill>
                <a:ea typeface="仿宋_GB2312" panose="02010609030101010101" pitchFamily="49" charset="-122"/>
              </a:rPr>
              <a:t>年度</a:t>
            </a:r>
            <a:r>
              <a:rPr lang="en-US" altLang="zh-CN" sz="3200" b="1">
                <a:solidFill>
                  <a:srgbClr val="FF0000"/>
                </a:solidFill>
                <a:ea typeface="仿宋_GB2312" panose="02010609030101010101" pitchFamily="49" charset="-122"/>
              </a:rPr>
              <a:t>—</a:t>
            </a:r>
            <a:r>
              <a:rPr lang="zh-CN" altLang="en-US" sz="3200" b="1">
                <a:solidFill>
                  <a:srgbClr val="FF0000"/>
                </a:solidFill>
                <a:ea typeface="仿宋_GB2312" panose="02010609030101010101" pitchFamily="49" charset="-122"/>
              </a:rPr>
              <a:t>业务环节</a:t>
            </a:r>
            <a:r>
              <a:rPr lang="zh-CN" altLang="en-US" sz="3200" b="1">
                <a:solidFill>
                  <a:schemeClr val="tx1"/>
                </a:solidFill>
                <a:ea typeface="仿宋_GB2312" panose="02010609030101010101" pitchFamily="49" charset="-122"/>
              </a:rPr>
              <a:t>”分类法进行分类、整理。即先将学生资助管理部门归档文件按年度（或学期）分类，在每个年度（或学期）内，按资助工作内容设置类目。</a:t>
            </a:r>
            <a:endParaRPr lang="zh-CN" altLang="en-US" sz="3200" b="1">
              <a:solidFill>
                <a:schemeClr val="tx1"/>
              </a:solidFill>
              <a:ea typeface="仿宋_GB2312" panose="02010609030101010101" pitchFamily="49" charset="-122"/>
            </a:endParaRPr>
          </a:p>
          <a:p>
            <a:pPr marL="342900" lvl="0" indent="-342900" eaLnBrk="1" latinLnBrk="0" hangingPunct="1">
              <a:lnSpc>
                <a:spcPct val="90000"/>
              </a:lnSpc>
              <a:buClrTx/>
              <a:buSzPct val="100000"/>
              <a:buFont typeface="Wingdings" panose="05000000000000000000" pitchFamily="2" charset="2"/>
              <a:buChar char="u"/>
            </a:pPr>
            <a:endParaRPr lang="zh-CN" altLang="en-US" sz="2800" b="1">
              <a:solidFill>
                <a:schemeClr val="tx1"/>
              </a:solidFill>
              <a:ea typeface="仿宋_GB2312" panose="02010609030101010101" pitchFamily="49" charset="-122"/>
            </a:endParaRPr>
          </a:p>
          <a:p>
            <a:pPr marL="342900" lvl="0" indent="-342900" eaLnBrk="1" latinLnBrk="0" hangingPunct="1">
              <a:lnSpc>
                <a:spcPct val="90000"/>
              </a:lnSpc>
              <a:buNone/>
            </a:pPr>
            <a:endParaRPr lang="zh-CN" altLang="en-US" sz="2800" b="1">
              <a:solidFill>
                <a:schemeClr val="tx1"/>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a:ln/>
        </p:spPr>
        <p:txBody>
          <a:bodyPr anchor="ctr"/>
          <a:p>
            <a:pPr marL="0" lvl="0" indent="0">
              <a:buNone/>
            </a:pPr>
            <a:r>
              <a:rPr lang="zh-CN" altLang="en-US" sz="3600" b="1">
                <a:solidFill>
                  <a:schemeClr val="tx1"/>
                </a:solidFill>
                <a:latin typeface="微软雅黑" pitchFamily="34" charset="-122"/>
              </a:rPr>
              <a:t>卷内备考表式样</a:t>
            </a:r>
            <a:r>
              <a:rPr lang="en-US" altLang="zh-CN" sz="3600" b="1">
                <a:solidFill>
                  <a:schemeClr val="tx1"/>
                </a:solidFill>
                <a:latin typeface="微软雅黑" pitchFamily="34" charset="-122"/>
              </a:rPr>
              <a:t>:</a:t>
            </a:r>
            <a:br>
              <a:rPr lang="en-US" altLang="zh-CN" sz="3600" b="1">
                <a:solidFill>
                  <a:schemeClr val="tx1"/>
                </a:solidFill>
                <a:latin typeface="微软雅黑" pitchFamily="34" charset="-122"/>
              </a:rPr>
            </a:br>
            <a:endParaRPr lang="en-US" altLang="zh-CN" sz="3600" b="1">
              <a:solidFill>
                <a:schemeClr val="tx1"/>
              </a:solidFill>
              <a:latin typeface="微软雅黑" pitchFamily="34" charset="-122"/>
            </a:endParaRPr>
          </a:p>
        </p:txBody>
      </p:sp>
      <p:graphicFrame>
        <p:nvGraphicFramePr>
          <p:cNvPr id="23555" name="表格 23554"/>
          <p:cNvGraphicFramePr/>
          <p:nvPr/>
        </p:nvGraphicFramePr>
        <p:xfrm>
          <a:off x="1908175" y="1903413"/>
          <a:ext cx="5157788" cy="4586287"/>
        </p:xfrm>
        <a:graphic>
          <a:graphicData uri="http://schemas.openxmlformats.org/drawingml/2006/table">
            <a:tbl>
              <a:tblPr/>
              <a:tblGrid>
                <a:gridCol w="5111750"/>
              </a:tblGrid>
              <a:tr h="4548188">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just" eaLnBrk="1" latinLnBrk="0" hangingPunct="1">
                        <a:buNone/>
                      </a:pPr>
                      <a:r>
                        <a:rPr lang="zh-CN" altLang="en-US" sz="3200" b="1">
                          <a:latin typeface="微软雅黑" pitchFamily="34" charset="-122"/>
                          <a:ea typeface="微软雅黑" pitchFamily="34" charset="-122"/>
                        </a:rPr>
                        <a:t>本卷情况说明</a:t>
                      </a:r>
                      <a:endParaRPr lang="zh-CN" altLang="en-US" sz="3200" b="1">
                        <a:latin typeface="微软雅黑" pitchFamily="34" charset="-122"/>
                        <a:ea typeface="微软雅黑" pitchFamily="34" charset="-122"/>
                      </a:endParaRPr>
                    </a:p>
                    <a:p>
                      <a:pPr marL="0" lvl="0" indent="0" algn="ctr" eaLnBrk="1" latinLnBrk="0" hangingPunct="1">
                        <a:buNone/>
                      </a:pPr>
                      <a:r>
                        <a:rPr lang="zh-CN" altLang="en-US" sz="3200" b="1">
                          <a:latin typeface="微软雅黑" pitchFamily="34" charset="-122"/>
                          <a:ea typeface="微软雅黑" pitchFamily="34" charset="-122"/>
                        </a:rPr>
                        <a:t>        </a:t>
                      </a:r>
                      <a:endParaRPr lang="zh-CN" altLang="en-US" sz="3200" b="1">
                        <a:latin typeface="微软雅黑" pitchFamily="34" charset="-122"/>
                        <a:ea typeface="微软雅黑" pitchFamily="34" charset="-122"/>
                      </a:endParaRPr>
                    </a:p>
                    <a:p>
                      <a:pPr marL="0" lvl="0" indent="0" algn="ctr" eaLnBrk="1" latinLnBrk="0" hangingPunct="1">
                        <a:buNone/>
                      </a:pPr>
                      <a:endParaRPr lang="zh-CN" altLang="en-US" sz="3200" b="1">
                        <a:latin typeface="微软雅黑" pitchFamily="34" charset="-122"/>
                        <a:ea typeface="微软雅黑" pitchFamily="34" charset="-122"/>
                      </a:endParaRPr>
                    </a:p>
                    <a:p>
                      <a:pPr marL="0" lvl="0" indent="0" algn="ctr" eaLnBrk="1" latinLnBrk="0" hangingPunct="1">
                        <a:buNone/>
                      </a:pPr>
                      <a:endParaRPr lang="zh-CN" altLang="en-US" sz="3200" b="1">
                        <a:latin typeface="微软雅黑" pitchFamily="34" charset="-122"/>
                        <a:ea typeface="微软雅黑" pitchFamily="34" charset="-122"/>
                      </a:endParaRPr>
                    </a:p>
                    <a:p>
                      <a:pPr marL="0" lvl="0" indent="0" algn="ctr" eaLnBrk="1" latinLnBrk="0" hangingPunct="1">
                        <a:buNone/>
                      </a:pPr>
                      <a:endParaRPr lang="zh-CN" altLang="en-US" sz="3200" b="1">
                        <a:latin typeface="微软雅黑" pitchFamily="34" charset="-122"/>
                        <a:ea typeface="微软雅黑" pitchFamily="34" charset="-122"/>
                      </a:endParaRPr>
                    </a:p>
                    <a:p>
                      <a:pPr marL="0" lvl="0" indent="0" algn="ctr" eaLnBrk="1" latinLnBrk="0" hangingPunct="1">
                        <a:buNone/>
                      </a:pPr>
                      <a:r>
                        <a:rPr lang="zh-CN" altLang="en-US" sz="3200" b="1">
                          <a:latin typeface="微软雅黑" pitchFamily="34" charset="-122"/>
                          <a:ea typeface="微软雅黑" pitchFamily="34" charset="-122"/>
                        </a:rPr>
                        <a:t>        立卷人</a:t>
                      </a:r>
                      <a:endParaRPr lang="zh-CN" altLang="en-US" sz="3200" b="1">
                        <a:latin typeface="微软雅黑" pitchFamily="34" charset="-122"/>
                        <a:ea typeface="微软雅黑" pitchFamily="34" charset="-122"/>
                      </a:endParaRPr>
                    </a:p>
                    <a:p>
                      <a:pPr marL="0" lvl="0" indent="0" algn="ctr" eaLnBrk="1" latinLnBrk="0" hangingPunct="1">
                        <a:buNone/>
                      </a:pPr>
                      <a:r>
                        <a:rPr lang="zh-CN" altLang="en-US" sz="3200" b="1">
                          <a:latin typeface="微软雅黑" pitchFamily="34" charset="-122"/>
                          <a:ea typeface="微软雅黑" pitchFamily="34" charset="-122"/>
                        </a:rPr>
                        <a:t>        检查人</a:t>
                      </a:r>
                      <a:endParaRPr lang="zh-CN" altLang="en-US" sz="3200" b="1">
                        <a:latin typeface="微软雅黑" pitchFamily="34" charset="-122"/>
                        <a:ea typeface="微软雅黑" pitchFamily="34" charset="-122"/>
                      </a:endParaRPr>
                    </a:p>
                    <a:p>
                      <a:pPr marL="0" lvl="0" indent="0" algn="ctr" eaLnBrk="1" latinLnBrk="0" hangingPunct="1">
                        <a:buNone/>
                      </a:pPr>
                      <a:r>
                        <a:rPr lang="zh-CN" altLang="en-US" sz="3200" b="1">
                          <a:latin typeface="微软雅黑" pitchFamily="34" charset="-122"/>
                          <a:ea typeface="微软雅黑" pitchFamily="34" charset="-122"/>
                        </a:rPr>
                        <a:t>           立卷时间</a:t>
                      </a:r>
                      <a:endParaRPr lang="zh-CN" altLang="en-US" sz="32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3561" name="文本框 23560"/>
          <p:cNvSpPr txBox="1"/>
          <p:nvPr/>
        </p:nvSpPr>
        <p:spPr>
          <a:xfrm>
            <a:off x="3059113" y="1125538"/>
            <a:ext cx="3384550" cy="577850"/>
          </a:xfrm>
          <a:prstGeom prst="rect">
            <a:avLst/>
          </a:prstGeom>
          <a:noFill/>
          <a:ln w="9525">
            <a:noFill/>
          </a:ln>
        </p:spPr>
        <p:txBody>
          <a:bodyPr>
            <a:spAutoFit/>
          </a:bodyPr>
          <a:p>
            <a:pPr marL="0" lvl="0" indent="0" eaLnBrk="1" latinLnBrk="0" hangingPunct="1">
              <a:buNone/>
            </a:pPr>
            <a:r>
              <a:rPr lang="en-US" altLang="zh-CN" sz="3200" b="1">
                <a:latin typeface="微软雅黑" pitchFamily="34" charset="-122"/>
                <a:ea typeface="微软雅黑" pitchFamily="34" charset="-122"/>
              </a:rPr>
              <a:t> </a:t>
            </a:r>
            <a:r>
              <a:rPr lang="zh-CN" altLang="en-US" sz="3200" b="1">
                <a:latin typeface="微软雅黑" pitchFamily="34" charset="-122"/>
                <a:ea typeface="微软雅黑" pitchFamily="34" charset="-122"/>
              </a:rPr>
              <a:t>卷内备考表</a:t>
            </a:r>
            <a:endParaRPr lang="zh-CN" altLang="en-US" sz="3200" b="1">
              <a:latin typeface="微软雅黑" pitchFamily="34" charset="-122"/>
              <a:ea typeface="微软雅黑" pitchFamily="34" charset="-122"/>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p:cNvSpPr>
          <p:nvPr>
            <p:ph type="title"/>
          </p:nvPr>
        </p:nvSpPr>
        <p:spPr>
          <a:ln/>
        </p:spPr>
        <p:txBody>
          <a:bodyPr anchor="ctr"/>
          <a:p>
            <a:pPr marL="0" lvl="0" indent="0" algn="ctr">
              <a:buNone/>
            </a:pPr>
            <a:r>
              <a:rPr lang="zh-CN" altLang="en-US" b="1">
                <a:solidFill>
                  <a:schemeClr val="tx1"/>
                </a:solidFill>
                <a:latin typeface="微软雅黑" pitchFamily="34" charset="-122"/>
              </a:rPr>
              <a:t>卷内备考表</a:t>
            </a:r>
            <a:endParaRPr lang="zh-CN" altLang="en-US" b="1">
              <a:solidFill>
                <a:schemeClr val="tx1"/>
              </a:solidFill>
              <a:latin typeface="微软雅黑" pitchFamily="34" charset="-122"/>
            </a:endParaRPr>
          </a:p>
        </p:txBody>
      </p:sp>
      <p:graphicFrame>
        <p:nvGraphicFramePr>
          <p:cNvPr id="24579" name="表格 24578"/>
          <p:cNvGraphicFramePr/>
          <p:nvPr/>
        </p:nvGraphicFramePr>
        <p:xfrm>
          <a:off x="2051050" y="1600200"/>
          <a:ext cx="5229225" cy="4673600"/>
        </p:xfrm>
        <a:graphic>
          <a:graphicData uri="http://schemas.openxmlformats.org/drawingml/2006/table">
            <a:tbl>
              <a:tblPr/>
              <a:tblGrid>
                <a:gridCol w="5184775"/>
              </a:tblGrid>
              <a:tr h="4635500">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just" eaLnBrk="1" latinLnBrk="0" hangingPunct="1">
                        <a:buNone/>
                      </a:pPr>
                      <a:r>
                        <a:rPr lang="zh-CN" altLang="en-US" sz="2800" b="1">
                          <a:latin typeface="微软雅黑" pitchFamily="34" charset="-122"/>
                          <a:ea typeface="微软雅黑" pitchFamily="34" charset="-122"/>
                        </a:rPr>
                        <a:t>本卷情况说明</a:t>
                      </a:r>
                      <a:endParaRPr lang="zh-CN" altLang="en-US" sz="2800" b="1">
                        <a:latin typeface="微软雅黑" pitchFamily="34" charset="-122"/>
                        <a:ea typeface="微软雅黑" pitchFamily="34" charset="-122"/>
                      </a:endParaRPr>
                    </a:p>
                    <a:p>
                      <a:pPr marL="0" lvl="0" indent="0" algn="ctr" eaLnBrk="1" latinLnBrk="0" hangingPunct="1">
                        <a:buNone/>
                      </a:pPr>
                      <a:r>
                        <a:rPr lang="zh-CN" altLang="en-US" sz="2800" b="1">
                          <a:latin typeface="微软雅黑" pitchFamily="34" charset="-122"/>
                          <a:ea typeface="微软雅黑" pitchFamily="34" charset="-122"/>
                        </a:rPr>
                        <a:t>        </a:t>
                      </a:r>
                      <a:endParaRPr lang="zh-CN" altLang="en-US" sz="2800" b="1">
                        <a:latin typeface="微软雅黑" pitchFamily="34" charset="-122"/>
                        <a:ea typeface="微软雅黑" pitchFamily="34" charset="-122"/>
                      </a:endParaRPr>
                    </a:p>
                    <a:p>
                      <a:pPr marL="0" lvl="0" indent="0" algn="ctr" eaLnBrk="1" latinLnBrk="0" hangingPunct="1">
                        <a:buNone/>
                      </a:pPr>
                      <a:endParaRPr lang="zh-CN" altLang="en-US" sz="2800" b="1">
                        <a:latin typeface="微软雅黑" pitchFamily="34" charset="-122"/>
                        <a:ea typeface="微软雅黑" pitchFamily="34" charset="-122"/>
                      </a:endParaRPr>
                    </a:p>
                    <a:p>
                      <a:pPr marL="0" lvl="0" indent="0" algn="ctr" eaLnBrk="1" latinLnBrk="0" hangingPunct="1">
                        <a:buNone/>
                      </a:pPr>
                      <a:endParaRPr lang="zh-CN" altLang="en-US" sz="2800" b="1">
                        <a:latin typeface="微软雅黑" pitchFamily="34" charset="-122"/>
                        <a:ea typeface="微软雅黑" pitchFamily="34" charset="-122"/>
                      </a:endParaRPr>
                    </a:p>
                    <a:p>
                      <a:pPr marL="0" lvl="0" indent="0" algn="ctr" eaLnBrk="1" latinLnBrk="0" hangingPunct="1">
                        <a:buNone/>
                      </a:pPr>
                      <a:endParaRPr lang="zh-CN" altLang="en-US" sz="2800" b="1">
                        <a:latin typeface="微软雅黑" pitchFamily="34" charset="-122"/>
                        <a:ea typeface="微软雅黑" pitchFamily="34" charset="-122"/>
                      </a:endParaRPr>
                    </a:p>
                    <a:p>
                      <a:pPr marL="0" lvl="0" indent="0" algn="ctr" eaLnBrk="1" latinLnBrk="0" hangingPunct="1">
                        <a:buNone/>
                      </a:pPr>
                      <a:r>
                        <a:rPr lang="zh-CN" altLang="en-US" sz="2800" b="1">
                          <a:latin typeface="微软雅黑" pitchFamily="34" charset="-122"/>
                          <a:ea typeface="微软雅黑" pitchFamily="34" charset="-122"/>
                        </a:rPr>
                        <a:t>    </a:t>
                      </a:r>
                      <a:endParaRPr lang="zh-CN" altLang="en-US" sz="2800" b="1">
                        <a:latin typeface="微软雅黑" pitchFamily="34" charset="-122"/>
                        <a:ea typeface="微软雅黑" pitchFamily="34" charset="-122"/>
                      </a:endParaRPr>
                    </a:p>
                    <a:p>
                      <a:pPr marL="0" lvl="0" indent="0" algn="ctr" eaLnBrk="1" latinLnBrk="0" hangingPunct="1">
                        <a:buNone/>
                      </a:pPr>
                      <a:r>
                        <a:rPr lang="zh-CN" altLang="en-US" sz="2800" b="1">
                          <a:latin typeface="微软雅黑" pitchFamily="34" charset="-122"/>
                          <a:ea typeface="微软雅黑" pitchFamily="34" charset="-122"/>
                        </a:rPr>
                        <a:t>      立卷人：</a:t>
                      </a:r>
                      <a:r>
                        <a:rPr lang="zh-CN" altLang="en-US" sz="2800" b="1">
                          <a:solidFill>
                            <a:srgbClr val="FF0000"/>
                          </a:solidFill>
                          <a:latin typeface="楷体_GB2312" panose="02010609030101010101" pitchFamily="49" charset="-122"/>
                          <a:ea typeface="楷体_GB2312" panose="02010609030101010101" pitchFamily="49" charset="-122"/>
                        </a:rPr>
                        <a:t>李 红</a:t>
                      </a:r>
                      <a:endParaRPr lang="zh-CN" altLang="en-US" sz="2800" b="1">
                        <a:solidFill>
                          <a:srgbClr val="FF0000"/>
                        </a:solidFill>
                        <a:latin typeface="微软雅黑" pitchFamily="34" charset="-122"/>
                        <a:ea typeface="微软雅黑" pitchFamily="34" charset="-122"/>
                      </a:endParaRPr>
                    </a:p>
                    <a:p>
                      <a:pPr marL="0" lvl="0" indent="0" algn="ctr" eaLnBrk="1" latinLnBrk="0" hangingPunct="1">
                        <a:buNone/>
                      </a:pPr>
                      <a:r>
                        <a:rPr lang="zh-CN" altLang="en-US" sz="2800" b="1">
                          <a:latin typeface="微软雅黑" pitchFamily="34" charset="-122"/>
                          <a:ea typeface="微软雅黑" pitchFamily="34" charset="-122"/>
                        </a:rPr>
                        <a:t>      检查人：</a:t>
                      </a:r>
                      <a:r>
                        <a:rPr lang="zh-CN" altLang="en-US" sz="2800" b="1">
                          <a:solidFill>
                            <a:srgbClr val="FF0000"/>
                          </a:solidFill>
                          <a:latin typeface="楷体_GB2312" panose="02010609030101010101" pitchFamily="49" charset="-122"/>
                          <a:ea typeface="楷体_GB2312" panose="02010609030101010101" pitchFamily="49" charset="-122"/>
                        </a:rPr>
                        <a:t>陈 琳</a:t>
                      </a:r>
                      <a:endParaRPr lang="zh-CN" altLang="en-US" sz="2800" b="1">
                        <a:solidFill>
                          <a:srgbClr val="FF0000"/>
                        </a:solidFill>
                        <a:latin typeface="微软雅黑" pitchFamily="34" charset="-122"/>
                        <a:ea typeface="微软雅黑" pitchFamily="34" charset="-122"/>
                      </a:endParaRPr>
                    </a:p>
                    <a:p>
                      <a:pPr marL="0" lvl="0" indent="0" algn="ctr" eaLnBrk="1" latinLnBrk="0" hangingPunct="1">
                        <a:buNone/>
                      </a:pPr>
                      <a:r>
                        <a:rPr lang="zh-CN" altLang="en-US" sz="2800" b="1">
                          <a:latin typeface="微软雅黑" pitchFamily="34" charset="-122"/>
                          <a:ea typeface="微软雅黑" pitchFamily="34" charset="-122"/>
                        </a:rPr>
                        <a:t>                立卷时间：</a:t>
                      </a:r>
                      <a:r>
                        <a:rPr lang="en-US" altLang="zh-CN" sz="2400" b="1">
                          <a:latin typeface="微软雅黑" pitchFamily="34" charset="-122"/>
                          <a:ea typeface="微软雅黑" pitchFamily="34" charset="-122"/>
                        </a:rPr>
                        <a:t>20120131</a:t>
                      </a:r>
                      <a:endParaRPr lang="zh-CN" altLang="en-US" sz="2400" b="1">
                        <a:latin typeface="微软雅黑" pitchFamily="34" charset="-122"/>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p:cNvSpPr>
          <p:nvPr>
            <p:ph type="title"/>
          </p:nvPr>
        </p:nvSpPr>
        <p:spPr>
          <a:xfrm>
            <a:off x="8459788" y="274638"/>
            <a:ext cx="227012" cy="1143000"/>
          </a:xfrm>
          <a:ln/>
        </p:spPr>
        <p:txBody>
          <a:bodyPr anchor="ctr"/>
          <a:p>
            <a:pPr marL="0" lvl="0" indent="0">
              <a:buNone/>
            </a:pPr>
            <a:r>
              <a:rPr lang="en-US" altLang="zh-CN"/>
              <a:t> </a:t>
            </a:r>
            <a:endParaRPr lang="en-US" altLang="zh-CN"/>
          </a:p>
        </p:txBody>
      </p:sp>
      <p:sp>
        <p:nvSpPr>
          <p:cNvPr id="25603" name="内容占位符 25602"/>
          <p:cNvSpPr>
            <a:spLocks noGrp="1"/>
          </p:cNvSpPr>
          <p:nvPr>
            <p:ph/>
          </p:nvPr>
        </p:nvSpPr>
        <p:spPr>
          <a:xfrm>
            <a:off x="457200" y="1196975"/>
            <a:ext cx="8229600" cy="5111750"/>
          </a:xfrm>
          <a:prstGeom prst="rect">
            <a:avLst/>
          </a:prstGeom>
          <a:noFill/>
          <a:ln w="9525">
            <a:noFill/>
          </a:ln>
        </p:spPr>
        <p:txBody>
          <a:bodyPr/>
          <a:p>
            <a:pPr marL="342900" lvl="0" indent="-342900">
              <a:buNone/>
            </a:pPr>
            <a:r>
              <a:rPr lang="en-US" altLang="zh-CN" sz="4400" b="1">
                <a:solidFill>
                  <a:schemeClr val="tx1"/>
                </a:solidFill>
              </a:rPr>
              <a:t>  </a:t>
            </a:r>
            <a:r>
              <a:rPr lang="zh-CN" altLang="en-US" sz="4400" b="1">
                <a:solidFill>
                  <a:schemeClr val="tx1"/>
                </a:solidFill>
              </a:rPr>
              <a:t>八、案卷封面编制</a:t>
            </a:r>
            <a:endParaRPr lang="zh-CN" altLang="en-US" sz="4400" b="1">
              <a:solidFill>
                <a:schemeClr val="tx1"/>
              </a:solidFill>
            </a:endParaRPr>
          </a:p>
          <a:p>
            <a:pPr marL="342900" lvl="0" indent="-342900">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档案盒项目应逐项按规定用钢笔或毛笔书写，字迹要工整、清晰。案卷装订后应装入档案盒内，一卷一盒。</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档案盒应采用无酸纸制作，外形尺寸规格为</a:t>
            </a:r>
            <a:r>
              <a:rPr lang="en-US" altLang="zh-CN" sz="3200" b="1">
                <a:solidFill>
                  <a:schemeClr val="tx1"/>
                </a:solidFill>
                <a:ea typeface="仿宋_GB2312" panose="02010609030101010101" pitchFamily="49" charset="-122"/>
              </a:rPr>
              <a:t>310mm×220mm(</a:t>
            </a:r>
            <a:r>
              <a:rPr lang="zh-CN" altLang="en-US" sz="3200" b="1">
                <a:solidFill>
                  <a:schemeClr val="tx1"/>
                </a:solidFill>
                <a:ea typeface="仿宋_GB2312" panose="02010609030101010101" pitchFamily="49" charset="-122"/>
              </a:rPr>
              <a:t>长</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宽</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，盒脊厚度可以根据需要设置为盒脊厚度可以根据需要设置为</a:t>
            </a:r>
            <a:r>
              <a:rPr lang="en-US" altLang="zh-CN" sz="3200" b="1">
                <a:solidFill>
                  <a:schemeClr val="tx1"/>
                </a:solidFill>
                <a:ea typeface="仿宋_GB2312" panose="02010609030101010101" pitchFamily="49" charset="-122"/>
              </a:rPr>
              <a:t>20mm </a:t>
            </a:r>
            <a:r>
              <a:rPr lang="zh-CN" altLang="en-US" sz="3200" b="1">
                <a:solidFill>
                  <a:schemeClr val="tx1"/>
                </a:solidFill>
                <a:ea typeface="仿宋_GB2312" panose="02010609030101010101" pitchFamily="49" charset="-122"/>
              </a:rPr>
              <a:t>、</a:t>
            </a:r>
            <a:r>
              <a:rPr lang="en-US" altLang="zh-CN" sz="3200" b="1">
                <a:solidFill>
                  <a:schemeClr val="tx1"/>
                </a:solidFill>
                <a:ea typeface="仿宋_GB2312" panose="02010609030101010101" pitchFamily="49" charset="-122"/>
              </a:rPr>
              <a:t>30mm</a:t>
            </a:r>
            <a:r>
              <a:rPr lang="zh-CN" altLang="en-US" sz="3200" b="1">
                <a:solidFill>
                  <a:schemeClr val="tx1"/>
                </a:solidFill>
                <a:ea typeface="仿宋_GB2312" panose="02010609030101010101" pitchFamily="49" charset="-122"/>
              </a:rPr>
              <a:t>、</a:t>
            </a:r>
            <a:r>
              <a:rPr lang="en-US" altLang="zh-CN" sz="3200" b="1">
                <a:solidFill>
                  <a:schemeClr val="tx1"/>
                </a:solidFill>
                <a:ea typeface="仿宋_GB2312" panose="02010609030101010101" pitchFamily="49" charset="-122"/>
              </a:rPr>
              <a:t>40mm</a:t>
            </a:r>
            <a:r>
              <a:rPr lang="zh-CN" altLang="en-US" sz="3200" b="1">
                <a:solidFill>
                  <a:schemeClr val="tx1"/>
                </a:solidFill>
                <a:ea typeface="仿宋_GB2312" panose="02010609030101010101" pitchFamily="49" charset="-122"/>
              </a:rPr>
              <a:t>、</a:t>
            </a:r>
            <a:r>
              <a:rPr lang="en-US" altLang="zh-CN" sz="3200" b="1">
                <a:solidFill>
                  <a:schemeClr val="tx1"/>
                </a:solidFill>
                <a:ea typeface="仿宋_GB2312" panose="02010609030101010101" pitchFamily="49" charset="-122"/>
              </a:rPr>
              <a:t>50mm</a:t>
            </a:r>
            <a:r>
              <a:rPr lang="zh-CN" altLang="en-US" sz="3200" b="1">
                <a:solidFill>
                  <a:schemeClr val="tx1"/>
                </a:solidFill>
                <a:ea typeface="仿宋_GB2312" panose="02010609030101010101" pitchFamily="49" charset="-122"/>
              </a:rPr>
              <a:t>、</a:t>
            </a:r>
            <a:r>
              <a:rPr lang="en-US" altLang="zh-CN" sz="3200" b="1">
                <a:solidFill>
                  <a:schemeClr val="tx1"/>
                </a:solidFill>
                <a:ea typeface="仿宋_GB2312" panose="02010609030101010101" pitchFamily="49" charset="-122"/>
              </a:rPr>
              <a:t>60mm</a:t>
            </a:r>
            <a:r>
              <a:rPr lang="zh-CN" altLang="en-US" sz="3200" b="1">
                <a:solidFill>
                  <a:schemeClr val="tx1"/>
                </a:solidFill>
                <a:ea typeface="仿宋_GB2312" panose="02010609030101010101" pitchFamily="49" charset="-122"/>
              </a:rPr>
              <a:t>五种。</a:t>
            </a:r>
            <a:endParaRPr lang="zh-CN" altLang="en-US" sz="3200" b="1">
              <a:solidFill>
                <a:schemeClr val="tx1"/>
              </a:solidFill>
              <a:ea typeface="仿宋_GB2312" panose="02010609030101010101" pitchFamily="49" charset="-122"/>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p:cNvSpPr>
          <p:nvPr>
            <p:ph type="title"/>
          </p:nvPr>
        </p:nvSpPr>
        <p:spPr>
          <a:xfrm>
            <a:off x="457200" y="274638"/>
            <a:ext cx="8229600" cy="850900"/>
          </a:xfrm>
          <a:ln/>
        </p:spPr>
        <p:txBody>
          <a:bodyPr anchor="ctr"/>
          <a:p>
            <a:pPr marL="0" lvl="0" indent="0">
              <a:buNone/>
            </a:pPr>
            <a:r>
              <a:rPr lang="zh-CN" altLang="en-US" b="1">
                <a:solidFill>
                  <a:schemeClr val="tx1"/>
                </a:solidFill>
              </a:rPr>
              <a:t>档案盒封面印制式样：</a:t>
            </a:r>
            <a:endParaRPr lang="zh-CN" altLang="en-US" b="1">
              <a:solidFill>
                <a:schemeClr val="tx1"/>
              </a:solidFill>
            </a:endParaRPr>
          </a:p>
        </p:txBody>
      </p:sp>
      <p:graphicFrame>
        <p:nvGraphicFramePr>
          <p:cNvPr id="26627" name="表格 26626"/>
          <p:cNvGraphicFramePr/>
          <p:nvPr/>
        </p:nvGraphicFramePr>
        <p:xfrm>
          <a:off x="1619250" y="1844675"/>
          <a:ext cx="6308725" cy="4645025"/>
        </p:xfrm>
        <a:graphic>
          <a:graphicData uri="http://schemas.openxmlformats.org/drawingml/2006/table">
            <a:tbl>
              <a:tblPr/>
              <a:tblGrid>
                <a:gridCol w="4321175"/>
                <a:gridCol w="1006475"/>
                <a:gridCol w="935038"/>
              </a:tblGrid>
              <a:tr h="912813">
                <a:tc gridSpan="3">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全宗名称（上下</a:t>
                      </a:r>
                      <a:r>
                        <a:rPr lang="en-US" altLang="zh-CN" sz="2400" b="1">
                          <a:latin typeface="微软雅黑" pitchFamily="34" charset="-122"/>
                          <a:ea typeface="微软雅黑" pitchFamily="34" charset="-122"/>
                        </a:rPr>
                        <a:t>35mm)</a:t>
                      </a:r>
                      <a:endParaRPr lang="zh-CN" altLang="en-US" sz="2400" b="1">
                        <a:latin typeface="微软雅黑" pitchFamily="34" charset="-122"/>
                        <a:ea typeface="微软雅黑" pitchFamily="34"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914400">
                <a:tc gridSpan="3">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类别名称（上下</a:t>
                      </a:r>
                      <a:r>
                        <a:rPr lang="en-US" altLang="zh-CN" sz="2400" b="1">
                          <a:latin typeface="微软雅黑" pitchFamily="34" charset="-122"/>
                          <a:ea typeface="微软雅黑" pitchFamily="34" charset="-122"/>
                        </a:rPr>
                        <a:t>35mm</a:t>
                      </a:r>
                      <a:r>
                        <a:rPr lang="zh-CN" altLang="en-US" sz="2400" b="1">
                          <a:latin typeface="微软雅黑" pitchFamily="34" charset="-122"/>
                          <a:ea typeface="微软雅黑" pitchFamily="34" charset="-122"/>
                        </a:rPr>
                        <a:t>）</a:t>
                      </a:r>
                      <a:endParaRPr lang="zh-CN" altLang="en-US" sz="2400" b="1">
                        <a:latin typeface="微软雅黑" pitchFamily="34" charset="-122"/>
                        <a:ea typeface="微软雅黑" pitchFamily="34"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914400">
                <a:tc gridSpan="3">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案 卷 题 名</a:t>
                      </a:r>
                      <a:endParaRPr lang="zh-CN" altLang="en-US" sz="2400" b="1">
                        <a:latin typeface="微软雅黑" pitchFamily="34" charset="-122"/>
                        <a:ea typeface="微软雅黑" pitchFamily="34" charset="-122"/>
                      </a:endParaRPr>
                    </a:p>
                    <a:p>
                      <a:pPr marL="0" lvl="0" indent="0" algn="ctr"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上下</a:t>
                      </a:r>
                      <a:r>
                        <a:rPr lang="en-US" altLang="zh-CN" sz="2400" b="1">
                          <a:latin typeface="微软雅黑" pitchFamily="34" charset="-122"/>
                          <a:ea typeface="微软雅黑" pitchFamily="34" charset="-122"/>
                        </a:rPr>
                        <a:t>100mm )</a:t>
                      </a:r>
                      <a:endParaRPr lang="zh-CN" altLang="en-US" sz="2400" b="1">
                        <a:latin typeface="微软雅黑" pitchFamily="34" charset="-122"/>
                        <a:ea typeface="微软雅黑" pitchFamily="34"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914400">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r>
                        <a:rPr lang="zh-CN" altLang="en-US" sz="2400" b="1">
                          <a:latin typeface="微软雅黑" pitchFamily="34" charset="-122"/>
                          <a:ea typeface="微软雅黑" pitchFamily="34" charset="-122"/>
                        </a:rPr>
                        <a:t>自   年   月   日至   年   月   日</a:t>
                      </a:r>
                      <a:endParaRPr lang="zh-CN" altLang="en-US" sz="2400" b="1">
                        <a:latin typeface="微软雅黑" pitchFamily="34" charset="-122"/>
                        <a:ea typeface="微软雅黑" pitchFamily="34" charset="-122"/>
                      </a:endParaRPr>
                    </a:p>
                    <a:p>
                      <a:pPr marL="0" lvl="0" indent="0" algn="ctr"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上下</a:t>
                      </a:r>
                      <a:r>
                        <a:rPr lang="en-US" altLang="zh-CN" sz="2400" b="1">
                          <a:latin typeface="微软雅黑" pitchFamily="34" charset="-122"/>
                          <a:ea typeface="微软雅黑" pitchFamily="34" charset="-122"/>
                        </a:rPr>
                        <a:t>20mm )</a:t>
                      </a:r>
                      <a:endParaRPr lang="zh-CN" altLang="en-US" sz="2400" b="1">
                        <a:latin typeface="微软雅黑" pitchFamily="34" charset="-122"/>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2400" b="1">
                          <a:latin typeface="微软雅黑" pitchFamily="34" charset="-122"/>
                          <a:ea typeface="微软雅黑" pitchFamily="34" charset="-122"/>
                        </a:rPr>
                        <a:t> </a:t>
                      </a:r>
                      <a:r>
                        <a:rPr lang="zh-CN" altLang="en-US" sz="2400" b="1">
                          <a:latin typeface="微软雅黑" pitchFamily="34" charset="-122"/>
                          <a:ea typeface="微软雅黑" pitchFamily="34" charset="-122"/>
                        </a:rPr>
                        <a:t>页数</a:t>
                      </a:r>
                      <a:endParaRPr lang="zh-CN" altLang="en-US" sz="2400" b="1">
                        <a:latin typeface="微软雅黑" pitchFamily="34" charset="-122"/>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0912">
                <a:tc gridSpan="3">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全宗号        目录号         案卷号</a:t>
                      </a:r>
                      <a:endParaRPr lang="zh-CN" altLang="en-US" sz="2400" b="1">
                        <a:latin typeface="微软雅黑" pitchFamily="34" charset="-122"/>
                        <a:ea typeface="微软雅黑" pitchFamily="34" charset="-122"/>
                      </a:endParaRPr>
                    </a:p>
                    <a:p>
                      <a:pPr marL="0" lvl="0" indent="0" algn="ctr"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上下</a:t>
                      </a:r>
                      <a:r>
                        <a:rPr lang="en-US" altLang="zh-CN" sz="2400" b="1">
                          <a:latin typeface="微软雅黑" pitchFamily="34" charset="-122"/>
                          <a:ea typeface="微软雅黑" pitchFamily="34" charset="-122"/>
                        </a:rPr>
                        <a:t>20mm )</a:t>
                      </a:r>
                      <a:endParaRPr lang="zh-CN" altLang="en-US" sz="2400" b="1">
                        <a:latin typeface="微软雅黑" pitchFamily="34" charset="-122"/>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
        <p:nvSpPr>
          <p:cNvPr id="26655" name="文本框 26654"/>
          <p:cNvSpPr txBox="1"/>
          <p:nvPr/>
        </p:nvSpPr>
        <p:spPr>
          <a:xfrm>
            <a:off x="3132138" y="1268413"/>
            <a:ext cx="3609975" cy="454025"/>
          </a:xfrm>
          <a:prstGeom prst="rect">
            <a:avLst/>
          </a:prstGeom>
          <a:noFill/>
          <a:ln w="9525">
            <a:noFill/>
          </a:ln>
        </p:spPr>
        <p:txBody>
          <a:bodyPr>
            <a:spAutoFit/>
          </a:bodyPr>
          <a:p>
            <a:pPr marL="0" lvl="0" indent="0"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边线</a:t>
            </a:r>
            <a:r>
              <a:rPr lang="en-US" altLang="zh-CN" sz="2400" b="1">
                <a:latin typeface="微软雅黑" pitchFamily="34" charset="-122"/>
                <a:ea typeface="微软雅黑" pitchFamily="34" charset="-122"/>
              </a:rPr>
              <a:t>210 ×160mm )</a:t>
            </a:r>
            <a:endParaRPr lang="en-US" altLang="zh-CN" sz="2400" b="1">
              <a:latin typeface="微软雅黑" pitchFamily="34" charset="-122"/>
              <a:ea typeface="微软雅黑" pitchFamily="34" charset="-122"/>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p:cNvSpPr>
          <p:nvPr>
            <p:ph type="title"/>
          </p:nvPr>
        </p:nvSpPr>
        <p:spPr>
          <a:xfrm>
            <a:off x="457200" y="274638"/>
            <a:ext cx="8229600" cy="922337"/>
          </a:xfrm>
          <a:ln/>
        </p:spPr>
        <p:txBody>
          <a:bodyPr anchor="ctr"/>
          <a:p>
            <a:pPr marL="0" lvl="0" indent="0">
              <a:buNone/>
            </a:pPr>
            <a:r>
              <a:rPr lang="zh-CN" altLang="en-US" b="1">
                <a:solidFill>
                  <a:schemeClr val="tx1"/>
                </a:solidFill>
              </a:rPr>
              <a:t>档案盒封面印制式样：</a:t>
            </a:r>
            <a:endParaRPr lang="zh-CN" altLang="en-US"/>
          </a:p>
        </p:txBody>
      </p:sp>
      <p:graphicFrame>
        <p:nvGraphicFramePr>
          <p:cNvPr id="27651" name="表格 27650"/>
          <p:cNvGraphicFramePr/>
          <p:nvPr/>
        </p:nvGraphicFramePr>
        <p:xfrm>
          <a:off x="468313" y="1341438"/>
          <a:ext cx="8274050" cy="4932362"/>
        </p:xfrm>
        <a:graphic>
          <a:graphicData uri="http://schemas.openxmlformats.org/drawingml/2006/table">
            <a:tbl>
              <a:tblPr/>
              <a:tblGrid>
                <a:gridCol w="6129338"/>
                <a:gridCol w="1152525"/>
                <a:gridCol w="946150"/>
              </a:tblGrid>
              <a:tr h="698500">
                <a:tc gridSpan="3">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4400" b="1">
                          <a:latin typeface="微软雅黑" pitchFamily="34" charset="-122"/>
                          <a:ea typeface="微软雅黑" pitchFamily="34" charset="-122"/>
                        </a:rPr>
                        <a:t>宁德市教育局</a:t>
                      </a:r>
                      <a:endParaRPr lang="zh-CN" altLang="en-US" sz="4400" b="1">
                        <a:latin typeface="微软雅黑" pitchFamily="34" charset="-122"/>
                        <a:ea typeface="微软雅黑" pitchFamily="34"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17550">
                <a:tc gridSpan="3">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3600" b="1">
                          <a:latin typeface="微软雅黑" pitchFamily="34" charset="-122"/>
                          <a:ea typeface="微软雅黑" pitchFamily="34" charset="-122"/>
                        </a:rPr>
                        <a:t>表册类</a:t>
                      </a:r>
                      <a:r>
                        <a:rPr lang="en-US" altLang="zh-CN" sz="3600" b="1">
                          <a:latin typeface="微软雅黑" pitchFamily="34" charset="-122"/>
                          <a:ea typeface="微软雅黑" pitchFamily="34" charset="-122"/>
                        </a:rPr>
                        <a:t>-</a:t>
                      </a:r>
                      <a:r>
                        <a:rPr lang="zh-CN" altLang="en-US" sz="2800" b="1">
                          <a:latin typeface="微软雅黑" pitchFamily="34" charset="-122"/>
                          <a:ea typeface="微软雅黑" pitchFamily="34" charset="-122"/>
                        </a:rPr>
                        <a:t>普通高中教育学生资助类</a:t>
                      </a:r>
                      <a:endParaRPr lang="zh-CN" altLang="en-US" sz="2800" b="1">
                        <a:latin typeface="微软雅黑" pitchFamily="34" charset="-122"/>
                        <a:ea typeface="微软雅黑" pitchFamily="34"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408113">
                <a:tc gridSpan="3">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3200" b="1">
                          <a:solidFill>
                            <a:srgbClr val="80A331"/>
                          </a:solidFill>
                          <a:uFillTx/>
                          <a:latin typeface="华文细黑" panose="02010600040101010101" charset="-122"/>
                          <a:ea typeface="华文细黑" panose="02010600040101010101" charset="-122"/>
                        </a:rPr>
                        <a:t>2014</a:t>
                      </a:r>
                      <a:r>
                        <a:rPr lang="zh-CN" altLang="en-US" sz="3200" b="1">
                          <a:solidFill>
                            <a:srgbClr val="80A331"/>
                          </a:solidFill>
                          <a:uFillTx/>
                          <a:latin typeface="华文细黑" panose="02010600040101010101" charset="-122"/>
                          <a:ea typeface="华文细黑" panose="02010600040101010101" charset="-122"/>
                        </a:rPr>
                        <a:t>年春季学期普通高中国家助学金</a:t>
                      </a:r>
                      <a:endParaRPr lang="zh-CN" altLang="en-US" sz="3200" b="1">
                        <a:solidFill>
                          <a:srgbClr val="80A331"/>
                        </a:solidFill>
                        <a:uFillTx/>
                        <a:latin typeface="华文细黑" panose="02010600040101010101" charset="-122"/>
                        <a:ea typeface="华文细黑" panose="02010600040101010101" charset="-122"/>
                      </a:endParaRPr>
                    </a:p>
                    <a:p>
                      <a:pPr marL="0" lvl="0" indent="0" algn="ctr" eaLnBrk="1" latinLnBrk="0" hangingPunct="1">
                        <a:buNone/>
                      </a:pPr>
                      <a:r>
                        <a:rPr lang="zh-CN" altLang="en-US" sz="3200" b="1">
                          <a:solidFill>
                            <a:srgbClr val="80A331"/>
                          </a:solidFill>
                          <a:uFillTx/>
                          <a:latin typeface="华文细黑" panose="02010600040101010101" charset="-122"/>
                          <a:ea typeface="华文细黑" panose="02010600040101010101" charset="-122"/>
                        </a:rPr>
                        <a:t>集中支付</a:t>
                      </a:r>
                      <a:endParaRPr lang="zh-CN" altLang="en-US" sz="3200" b="1">
                        <a:solidFill>
                          <a:srgbClr val="80A331"/>
                        </a:solidFill>
                        <a:uFillTx/>
                        <a:latin typeface="华文细黑" panose="02010600040101010101" charset="-122"/>
                        <a:ea typeface="华文细黑" panose="0201060004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290637">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en-US" altLang="zh-CN" sz="2400" b="1">
                        <a:latin typeface="微软雅黑" pitchFamily="34" charset="-122"/>
                        <a:ea typeface="微软雅黑" pitchFamily="34" charset="-122"/>
                      </a:endParaRPr>
                    </a:p>
                    <a:p>
                      <a:pPr marL="0" lvl="0" indent="0" algn="ctr" eaLnBrk="1" latinLnBrk="0" hangingPunct="1">
                        <a:buNone/>
                      </a:pPr>
                      <a:r>
                        <a:rPr lang="zh-CN" altLang="en-US" sz="2400" b="1">
                          <a:latin typeface="微软雅黑" pitchFamily="34" charset="-122"/>
                          <a:ea typeface="微软雅黑" pitchFamily="34" charset="-122"/>
                        </a:rPr>
                        <a:t>自 </a:t>
                      </a:r>
                      <a:r>
                        <a:rPr lang="en-US" altLang="zh-CN" sz="2400" b="1">
                          <a:latin typeface="微软雅黑" pitchFamily="34" charset="-122"/>
                          <a:ea typeface="微软雅黑" pitchFamily="34" charset="-122"/>
                        </a:rPr>
                        <a:t>2014</a:t>
                      </a:r>
                      <a:r>
                        <a:rPr lang="zh-CN" altLang="en-US" sz="2400" b="1">
                          <a:latin typeface="微软雅黑" pitchFamily="34" charset="-122"/>
                          <a:ea typeface="微软雅黑" pitchFamily="34" charset="-122"/>
                        </a:rPr>
                        <a:t>年 </a:t>
                      </a:r>
                      <a:r>
                        <a:rPr lang="en-US" altLang="zh-CN" sz="2400" b="1">
                          <a:latin typeface="微软雅黑" pitchFamily="34" charset="-122"/>
                          <a:ea typeface="微软雅黑" pitchFamily="34" charset="-122"/>
                        </a:rPr>
                        <a:t>3</a:t>
                      </a:r>
                      <a:r>
                        <a:rPr lang="zh-CN" altLang="en-US" sz="2400" b="1">
                          <a:latin typeface="微软雅黑" pitchFamily="34" charset="-122"/>
                          <a:ea typeface="微软雅黑" pitchFamily="34" charset="-122"/>
                        </a:rPr>
                        <a:t>月 </a:t>
                      </a:r>
                      <a:r>
                        <a:rPr lang="en-US" altLang="zh-CN" sz="2400" b="1">
                          <a:latin typeface="微软雅黑" pitchFamily="34" charset="-122"/>
                          <a:ea typeface="微软雅黑" pitchFamily="34" charset="-122"/>
                        </a:rPr>
                        <a:t>16</a:t>
                      </a:r>
                      <a:r>
                        <a:rPr lang="zh-CN" altLang="en-US" sz="2400" b="1">
                          <a:latin typeface="微软雅黑" pitchFamily="34" charset="-122"/>
                          <a:ea typeface="微软雅黑" pitchFamily="34" charset="-122"/>
                        </a:rPr>
                        <a:t>日 至 </a:t>
                      </a:r>
                      <a:r>
                        <a:rPr lang="en-US" altLang="zh-CN" sz="2400" b="1">
                          <a:latin typeface="微软雅黑" pitchFamily="34" charset="-122"/>
                          <a:ea typeface="微软雅黑" pitchFamily="34" charset="-122"/>
                        </a:rPr>
                        <a:t>2014</a:t>
                      </a:r>
                      <a:r>
                        <a:rPr lang="zh-CN" altLang="en-US" sz="2400" b="1">
                          <a:latin typeface="微软雅黑" pitchFamily="34" charset="-122"/>
                          <a:ea typeface="微软雅黑" pitchFamily="34" charset="-122"/>
                        </a:rPr>
                        <a:t>年 </a:t>
                      </a:r>
                      <a:r>
                        <a:rPr lang="en-US" altLang="zh-CN" sz="2400" b="1">
                          <a:latin typeface="微软雅黑" pitchFamily="34" charset="-122"/>
                          <a:ea typeface="微软雅黑" pitchFamily="34" charset="-122"/>
                        </a:rPr>
                        <a:t>6</a:t>
                      </a:r>
                      <a:r>
                        <a:rPr lang="zh-CN" altLang="en-US" sz="2400" b="1">
                          <a:latin typeface="微软雅黑" pitchFamily="34" charset="-122"/>
                          <a:ea typeface="微软雅黑" pitchFamily="34" charset="-122"/>
                        </a:rPr>
                        <a:t>月 </a:t>
                      </a:r>
                      <a:r>
                        <a:rPr lang="en-US" altLang="zh-CN" sz="2400" b="1">
                          <a:latin typeface="微软雅黑" pitchFamily="34" charset="-122"/>
                          <a:ea typeface="微软雅黑" pitchFamily="34" charset="-122"/>
                        </a:rPr>
                        <a:t>16</a:t>
                      </a:r>
                      <a:r>
                        <a:rPr lang="zh-CN" altLang="en-US" sz="2400" b="1">
                          <a:latin typeface="微软雅黑" pitchFamily="34" charset="-122"/>
                          <a:ea typeface="微软雅黑" pitchFamily="34" charset="-122"/>
                        </a:rPr>
                        <a:t>日</a:t>
                      </a:r>
                      <a:endParaRPr lang="zh-CN" altLang="en-US" sz="2400" b="1">
                        <a:latin typeface="微软雅黑" pitchFamily="34" charset="-122"/>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2400" b="1">
                          <a:latin typeface="微软雅黑" pitchFamily="34" charset="-122"/>
                          <a:ea typeface="微软雅黑" pitchFamily="34" charset="-122"/>
                        </a:rPr>
                        <a:t> </a:t>
                      </a:r>
                      <a:endParaRPr lang="en-US" altLang="zh-CN" sz="2400" b="1">
                        <a:latin typeface="微软雅黑" pitchFamily="34" charset="-122"/>
                        <a:ea typeface="微软雅黑" pitchFamily="34" charset="-122"/>
                      </a:endParaRPr>
                    </a:p>
                    <a:p>
                      <a:pPr marL="0" lvl="0" indent="0" algn="ctr" eaLnBrk="1" latinLnBrk="0" hangingPunct="1">
                        <a:buNone/>
                      </a:pPr>
                      <a:r>
                        <a:rPr lang="zh-CN" altLang="en-US" sz="2400" b="1">
                          <a:latin typeface="微软雅黑" pitchFamily="34" charset="-122"/>
                          <a:ea typeface="微软雅黑" pitchFamily="34" charset="-122"/>
                        </a:rPr>
                        <a:t>页数</a:t>
                      </a:r>
                      <a:endParaRPr lang="zh-CN" altLang="en-US" sz="2400" b="1">
                        <a:latin typeface="微软雅黑" pitchFamily="34" charset="-122"/>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en-US" altLang="zh-CN" sz="2400" b="1">
                        <a:ea typeface="微软雅黑" pitchFamily="34" charset="-122"/>
                      </a:endParaRPr>
                    </a:p>
                    <a:p>
                      <a:pPr marL="0" lvl="0" indent="0" eaLnBrk="1" latinLnBrk="0" hangingPunct="1">
                        <a:buNone/>
                      </a:pPr>
                      <a:r>
                        <a:rPr lang="en-US" altLang="zh-CN" sz="2400" b="1">
                          <a:ea typeface="微软雅黑" pitchFamily="34" charset="-122"/>
                        </a:rPr>
                        <a:t>262</a:t>
                      </a:r>
                      <a:endParaRPr lang="zh-CN" altLang="en-US" sz="24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79463">
                <a:tc gridSpan="3">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全宗号   </a:t>
                      </a:r>
                      <a:r>
                        <a:rPr lang="en-US" sz="2400" b="1">
                          <a:latin typeface="微软雅黑" pitchFamily="34" charset="-122"/>
                          <a:ea typeface="微软雅黑" pitchFamily="34" charset="-122"/>
                        </a:rPr>
                        <a:t>069</a:t>
                      </a:r>
                      <a:r>
                        <a:rPr lang="en-US" altLang="zh-CN" sz="2400" b="1">
                          <a:latin typeface="微软雅黑" pitchFamily="34" charset="-122"/>
                          <a:ea typeface="微软雅黑" pitchFamily="34" charset="-122"/>
                        </a:rPr>
                        <a:t>   </a:t>
                      </a:r>
                      <a:r>
                        <a:rPr lang="zh-CN" altLang="en-US" sz="2400" b="1">
                          <a:latin typeface="微软雅黑" pitchFamily="34" charset="-122"/>
                          <a:ea typeface="微软雅黑" pitchFamily="34" charset="-122"/>
                        </a:rPr>
                        <a:t>目录号   </a:t>
                      </a:r>
                      <a:r>
                        <a:rPr lang="en-US" altLang="zh-CN" sz="2400" b="1">
                          <a:latin typeface="微软雅黑" pitchFamily="34" charset="-122"/>
                          <a:ea typeface="微软雅黑" pitchFamily="34" charset="-122"/>
                        </a:rPr>
                        <a:t>P</a:t>
                      </a:r>
                      <a:r>
                        <a:rPr lang="en-US" altLang="zh-CN" sz="2400" b="1">
                          <a:latin typeface="微软雅黑" pitchFamily="34" charset="-122"/>
                          <a:ea typeface="微软雅黑" pitchFamily="34" charset="-122"/>
                        </a:rPr>
                        <a:t>G1.1      </a:t>
                      </a:r>
                      <a:r>
                        <a:rPr lang="zh-CN" altLang="en-US" sz="2400" b="1">
                          <a:latin typeface="微软雅黑" pitchFamily="34" charset="-122"/>
                          <a:ea typeface="微软雅黑" pitchFamily="34" charset="-122"/>
                        </a:rPr>
                        <a:t>案卷号    </a:t>
                      </a:r>
                      <a:r>
                        <a:rPr lang="en-US" altLang="zh-CN" sz="2400" b="1">
                          <a:latin typeface="微软雅黑" pitchFamily="34" charset="-122"/>
                          <a:ea typeface="微软雅黑" pitchFamily="34" charset="-122"/>
                        </a:rPr>
                        <a:t>01</a:t>
                      </a:r>
                      <a:endParaRPr lang="zh-CN" altLang="en-US" sz="2400" b="1">
                        <a:latin typeface="微软雅黑" pitchFamily="34" charset="-122"/>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nvPr>
        </p:nvSpPr>
        <p:spPr>
          <a:xfrm>
            <a:off x="8532813" y="274638"/>
            <a:ext cx="153987" cy="1143000"/>
          </a:xfrm>
          <a:ln/>
        </p:spPr>
        <p:txBody>
          <a:bodyPr anchor="ctr"/>
          <a:p>
            <a:pPr marL="0" lvl="0" indent="0">
              <a:buNone/>
            </a:pPr>
            <a:r>
              <a:rPr lang="en-US" altLang="zh-CN"/>
              <a:t> </a:t>
            </a:r>
            <a:endParaRPr lang="en-US" altLang="zh-CN"/>
          </a:p>
        </p:txBody>
      </p:sp>
      <p:sp>
        <p:nvSpPr>
          <p:cNvPr id="28675" name="内容占位符 28674"/>
          <p:cNvSpPr>
            <a:spLocks noGrp="1"/>
          </p:cNvSpPr>
          <p:nvPr>
            <p:ph/>
          </p:nvPr>
        </p:nvSpPr>
        <p:spPr>
          <a:xfrm>
            <a:off x="323850" y="1052513"/>
            <a:ext cx="8362950" cy="5073650"/>
          </a:xfrm>
          <a:prstGeom prst="rect">
            <a:avLst/>
          </a:prstGeom>
          <a:noFill/>
          <a:ln w="9525">
            <a:noFill/>
          </a:ln>
        </p:spPr>
        <p:txBody>
          <a:bodyPr/>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一</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档案盒封面项目包括：全宗名称、类别名称、案卷题名、起止年月日、页数和档号</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见附图</a:t>
            </a:r>
            <a:r>
              <a:rPr lang="en-US" altLang="zh-CN" sz="3600" b="1">
                <a:solidFill>
                  <a:schemeClr val="tx1"/>
                </a:solidFill>
                <a:ea typeface="仿宋_GB2312" panose="02010609030101010101" pitchFamily="49" charset="-122"/>
              </a:rPr>
              <a:t>4)</a:t>
            </a:r>
            <a:r>
              <a:rPr lang="zh-CN" altLang="en-US" sz="3600" b="1">
                <a:solidFill>
                  <a:schemeClr val="tx1"/>
                </a:solidFill>
                <a:ea typeface="仿宋_GB2312" panose="02010609030101010101" pitchFamily="49" charset="-122"/>
              </a:rPr>
              <a:t>。</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1.</a:t>
            </a:r>
            <a:r>
              <a:rPr lang="zh-CN" altLang="en-US" sz="3600" b="1">
                <a:solidFill>
                  <a:schemeClr val="tx1"/>
                </a:solidFill>
                <a:ea typeface="仿宋_GB2312" panose="02010609030101010101" pitchFamily="49" charset="-122"/>
              </a:rPr>
              <a:t>全宗名称</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立档单位名称。如：宁德市教育局。</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2.</a:t>
            </a:r>
            <a:r>
              <a:rPr lang="zh-CN" altLang="en-US" sz="3600" b="1">
                <a:solidFill>
                  <a:schemeClr val="tx1"/>
                </a:solidFill>
                <a:ea typeface="仿宋_GB2312" panose="02010609030101010101" pitchFamily="49" charset="-122"/>
              </a:rPr>
              <a:t>类别名称</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即学前教育幼儿资助类、义务教育学生资助类、普通高中教育学生资助类、中等职业教育学生资助类、高等教育学生资助类。</a:t>
            </a:r>
            <a:endParaRPr lang="zh-CN" altLang="en-US" sz="3600" b="1">
              <a:solidFill>
                <a:schemeClr val="tx1"/>
              </a:solidFill>
              <a:ea typeface="仿宋_GB2312" panose="02010609030101010101" pitchFamily="49" charset="-122"/>
            </a:endParaRPr>
          </a:p>
          <a:p>
            <a:pPr marL="342900" lvl="0" indent="-342900"/>
            <a:endParaRPr lang="zh-CN" altLang="en-US"/>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p:nvPr>
        </p:nvSpPr>
        <p:spPr>
          <a:xfrm>
            <a:off x="8604250" y="274638"/>
            <a:ext cx="82550" cy="1143000"/>
          </a:xfrm>
          <a:ln/>
        </p:spPr>
        <p:txBody>
          <a:bodyPr anchor="ctr"/>
          <a:p>
            <a:pPr marL="0" lvl="0" indent="0">
              <a:buNone/>
            </a:pPr>
            <a:r>
              <a:rPr lang="en-US" altLang="zh-CN"/>
              <a:t> </a:t>
            </a:r>
            <a:endParaRPr lang="en-US" altLang="zh-CN"/>
          </a:p>
        </p:txBody>
      </p:sp>
      <p:sp>
        <p:nvSpPr>
          <p:cNvPr id="29699" name="内容占位符 29698"/>
          <p:cNvSpPr>
            <a:spLocks noGrp="1"/>
          </p:cNvSpPr>
          <p:nvPr>
            <p:ph/>
          </p:nvPr>
        </p:nvSpPr>
        <p:spPr>
          <a:xfrm>
            <a:off x="250825" y="404813"/>
            <a:ext cx="8713788" cy="5721350"/>
          </a:xfrm>
          <a:prstGeom prst="rect">
            <a:avLst/>
          </a:prstGeom>
          <a:noFill/>
          <a:ln w="9525">
            <a:noFill/>
          </a:ln>
        </p:spPr>
        <p:txBody>
          <a:bodyPr/>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3.</a:t>
            </a:r>
            <a:r>
              <a:rPr lang="zh-CN" altLang="en-US" sz="3600" b="1">
                <a:solidFill>
                  <a:schemeClr val="tx1"/>
                </a:solidFill>
                <a:ea typeface="仿宋_GB2312" panose="02010609030101010101" pitchFamily="49" charset="-122"/>
              </a:rPr>
              <a:t>案卷题名</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即案卷标题。由立卷人准确概括卷内文件的主要内容，文字应力求简练、明确。</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案卷题名格式如下：</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按照“地区</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学校名称</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时间</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材料名称”</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例</a:t>
            </a:r>
            <a:r>
              <a:rPr lang="en-US" altLang="zh-CN" sz="3600" b="1">
                <a:solidFill>
                  <a:schemeClr val="tx1"/>
                </a:solidFill>
                <a:ea typeface="仿宋_GB2312" panose="02010609030101010101" pitchFamily="49" charset="-122"/>
              </a:rPr>
              <a:t>1</a:t>
            </a:r>
            <a:r>
              <a:rPr lang="zh-CN" altLang="en-US" sz="3600" b="1">
                <a:solidFill>
                  <a:schemeClr val="tx1"/>
                </a:solidFill>
                <a:ea typeface="仿宋_GB2312" panose="02010609030101010101" pitchFamily="49" charset="-122"/>
              </a:rPr>
              <a:t>：宁德市</a:t>
            </a:r>
            <a:r>
              <a:rPr lang="en-US" altLang="zh-CN" sz="3600" b="1">
                <a:solidFill>
                  <a:schemeClr val="tx1"/>
                </a:solidFill>
                <a:ea typeface="仿宋_GB2312" panose="02010609030101010101" pitchFamily="49" charset="-122"/>
              </a:rPr>
              <a:t>XX</a:t>
            </a:r>
            <a:r>
              <a:rPr lang="zh-CN" altLang="en-US" sz="3600" b="1">
                <a:solidFill>
                  <a:schemeClr val="tx1"/>
                </a:solidFill>
                <a:ea typeface="仿宋_GB2312" panose="02010609030101010101" pitchFamily="49" charset="-122"/>
              </a:rPr>
              <a:t>校</a:t>
            </a:r>
            <a:r>
              <a:rPr lang="en-US" altLang="zh-CN" sz="3600" b="1">
                <a:solidFill>
                  <a:schemeClr val="tx1"/>
                </a:solidFill>
                <a:ea typeface="仿宋_GB2312" panose="02010609030101010101" pitchFamily="49" charset="-122"/>
              </a:rPr>
              <a:t>XXXX</a:t>
            </a:r>
            <a:r>
              <a:rPr lang="zh-CN" altLang="en-US" sz="3600" b="1">
                <a:solidFill>
                  <a:schemeClr val="tx1"/>
                </a:solidFill>
                <a:ea typeface="仿宋_GB2312" panose="02010609030101010101" pitchFamily="49" charset="-122"/>
              </a:rPr>
              <a:t>年</a:t>
            </a:r>
            <a:r>
              <a:rPr lang="en-US" altLang="zh-CN" sz="3600" b="1">
                <a:solidFill>
                  <a:schemeClr val="tx1"/>
                </a:solidFill>
                <a:ea typeface="仿宋_GB2312" panose="02010609030101010101" pitchFamily="49" charset="-122"/>
              </a:rPr>
              <a:t>X</a:t>
            </a:r>
            <a:r>
              <a:rPr lang="zh-CN" altLang="en-US" sz="3600" b="1">
                <a:solidFill>
                  <a:schemeClr val="tx1"/>
                </a:solidFill>
                <a:ea typeface="仿宋_GB2312" panose="02010609030101010101" pitchFamily="49" charset="-122"/>
              </a:rPr>
              <a:t>季学期国家助学金发放情况统计表</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例</a:t>
            </a:r>
            <a:r>
              <a:rPr lang="en-US" altLang="zh-CN" sz="3600" b="1">
                <a:solidFill>
                  <a:schemeClr val="tx1"/>
                </a:solidFill>
                <a:ea typeface="仿宋_GB2312" panose="02010609030101010101" pitchFamily="49" charset="-122"/>
              </a:rPr>
              <a:t>2</a:t>
            </a:r>
            <a:r>
              <a:rPr lang="zh-CN" altLang="en-US" sz="3600" b="1">
                <a:solidFill>
                  <a:schemeClr val="tx1"/>
                </a:solidFill>
                <a:ea typeface="仿宋_GB2312" panose="02010609030101010101" pitchFamily="49" charset="-122"/>
              </a:rPr>
              <a:t>：</a:t>
            </a:r>
            <a:r>
              <a:rPr lang="en-US" altLang="zh-CN" sz="3600" b="1">
                <a:solidFill>
                  <a:schemeClr val="tx1"/>
                </a:solidFill>
                <a:ea typeface="仿宋_GB2312" panose="02010609030101010101" pitchFamily="49" charset="-122"/>
              </a:rPr>
              <a:t>XX</a:t>
            </a:r>
            <a:r>
              <a:rPr lang="zh-CN" altLang="en-US" sz="3600" b="1">
                <a:solidFill>
                  <a:schemeClr val="tx1"/>
                </a:solidFill>
                <a:ea typeface="仿宋_GB2312" panose="02010609030101010101" pitchFamily="49" charset="-122"/>
              </a:rPr>
              <a:t>学院</a:t>
            </a:r>
            <a:r>
              <a:rPr lang="en-US" altLang="zh-CN" sz="3600" b="1">
                <a:solidFill>
                  <a:schemeClr val="tx1"/>
                </a:solidFill>
                <a:ea typeface="仿宋_GB2312" panose="02010609030101010101" pitchFamily="49" charset="-122"/>
              </a:rPr>
              <a:t>XXXX</a:t>
            </a:r>
            <a:r>
              <a:rPr lang="zh-CN" altLang="en-US" sz="3600" b="1">
                <a:solidFill>
                  <a:schemeClr val="tx1"/>
                </a:solidFill>
                <a:ea typeface="仿宋_GB2312" panose="02010609030101010101" pitchFamily="49" charset="-122"/>
              </a:rPr>
              <a:t>年</a:t>
            </a:r>
            <a:r>
              <a:rPr lang="en-US" altLang="zh-CN" sz="3600" b="1">
                <a:solidFill>
                  <a:schemeClr val="tx1"/>
                </a:solidFill>
                <a:ea typeface="仿宋_GB2312" panose="02010609030101010101" pitchFamily="49" charset="-122"/>
              </a:rPr>
              <a:t>X</a:t>
            </a:r>
            <a:r>
              <a:rPr lang="zh-CN" altLang="en-US" sz="3600" b="1">
                <a:solidFill>
                  <a:schemeClr val="tx1"/>
                </a:solidFill>
                <a:ea typeface="仿宋_GB2312" panose="02010609030101010101" pitchFamily="49" charset="-122"/>
              </a:rPr>
              <a:t>季学期经济困难学生学费减免名单、申请表及相关材料</a:t>
            </a:r>
            <a:endParaRPr lang="zh-CN" altLang="en-US" sz="3600" b="1">
              <a:solidFill>
                <a:schemeClr val="tx1"/>
              </a:solidFill>
              <a:ea typeface="仿宋_GB2312" panose="02010609030101010101" pitchFamily="49" charset="-122"/>
            </a:endParaRPr>
          </a:p>
          <a:p>
            <a:pPr marL="342900" lvl="0" indent="-342900"/>
            <a:endParaRPr lang="zh-CN" altLang="en-US" sz="3600" b="1">
              <a:solidFill>
                <a:schemeClr val="tx1"/>
              </a:solidFill>
              <a:ea typeface="仿宋_GB2312" panose="02010609030101010101" pitchFamily="49" charset="-122"/>
            </a:endParaRPr>
          </a:p>
          <a:p>
            <a:pPr marL="342900" lvl="0" indent="-342900"/>
            <a:endParaRPr lang="zh-CN" altLang="en-US"/>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30721"/>
          <p:cNvSpPr>
            <a:spLocks noGrp="1"/>
          </p:cNvSpPr>
          <p:nvPr>
            <p:ph type="title"/>
          </p:nvPr>
        </p:nvSpPr>
        <p:spPr>
          <a:xfrm>
            <a:off x="8459788" y="274638"/>
            <a:ext cx="227012" cy="1143000"/>
          </a:xfrm>
          <a:ln/>
        </p:spPr>
        <p:txBody>
          <a:bodyPr anchor="ctr"/>
          <a:p>
            <a:pPr marL="0" lvl="0" indent="0">
              <a:buNone/>
            </a:pPr>
            <a:r>
              <a:rPr lang="en-US" altLang="zh-CN"/>
              <a:t> </a:t>
            </a:r>
            <a:endParaRPr lang="en-US" altLang="zh-CN"/>
          </a:p>
        </p:txBody>
      </p:sp>
      <p:sp>
        <p:nvSpPr>
          <p:cNvPr id="30723" name="内容占位符 30722"/>
          <p:cNvSpPr>
            <a:spLocks noGrp="1"/>
          </p:cNvSpPr>
          <p:nvPr>
            <p:ph/>
          </p:nvPr>
        </p:nvSpPr>
        <p:spPr>
          <a:xfrm>
            <a:off x="250825" y="836613"/>
            <a:ext cx="8642350" cy="5616575"/>
          </a:xfrm>
          <a:prstGeom prst="rect">
            <a:avLst/>
          </a:prstGeom>
          <a:noFill/>
          <a:ln w="9525">
            <a:noFill/>
          </a:ln>
        </p:spPr>
        <p:txBody>
          <a:bodyPr/>
          <a:p>
            <a:pPr marL="342900" lvl="0" indent="-342900">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4.</a:t>
            </a:r>
            <a:r>
              <a:rPr lang="zh-CN" altLang="en-US" sz="3200" b="1">
                <a:solidFill>
                  <a:schemeClr val="tx1"/>
                </a:solidFill>
                <a:ea typeface="仿宋_GB2312" panose="02010609030101010101" pitchFamily="49" charset="-122"/>
              </a:rPr>
              <a:t>起止年月日：卷内文件材料的起止年月日；</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例：</a:t>
            </a:r>
            <a:r>
              <a:rPr lang="en-US" altLang="zh-CN" sz="3200" b="1">
                <a:solidFill>
                  <a:schemeClr val="tx1"/>
                </a:solidFill>
                <a:ea typeface="仿宋_GB2312" panose="02010609030101010101" pitchFamily="49" charset="-122"/>
              </a:rPr>
              <a:t>20120103-20121231</a:t>
            </a:r>
            <a:endParaRPr lang="en-US" altLang="zh-CN"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5.</a:t>
            </a:r>
            <a:r>
              <a:rPr lang="zh-CN" altLang="en-US" sz="3200" b="1">
                <a:solidFill>
                  <a:schemeClr val="tx1"/>
                </a:solidFill>
                <a:ea typeface="仿宋_GB2312" panose="02010609030101010101" pitchFamily="49" charset="-122"/>
              </a:rPr>
              <a:t>页数</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本卷总页数。</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200" b="1">
                <a:solidFill>
                  <a:srgbClr val="FF0000"/>
                </a:solidFill>
                <a:ea typeface="仿宋_GB2312" panose="02010609030101010101" pitchFamily="49" charset="-122"/>
              </a:rPr>
              <a:t>6.</a:t>
            </a:r>
            <a:r>
              <a:rPr lang="zh-CN" altLang="en-US" sz="3200" b="1">
                <a:solidFill>
                  <a:srgbClr val="FF0000"/>
                </a:solidFill>
                <a:ea typeface="仿宋_GB2312" panose="02010609030101010101" pitchFamily="49" charset="-122"/>
              </a:rPr>
              <a:t>档号</a:t>
            </a:r>
            <a:r>
              <a:rPr lang="en-US" altLang="zh-CN" sz="3200" b="1">
                <a:solidFill>
                  <a:srgbClr val="FF0000"/>
                </a:solidFill>
                <a:ea typeface="仿宋_GB2312" panose="02010609030101010101" pitchFamily="49" charset="-122"/>
              </a:rPr>
              <a:t>: </a:t>
            </a:r>
            <a:r>
              <a:rPr lang="zh-CN" altLang="en-US" sz="3200" b="1">
                <a:solidFill>
                  <a:srgbClr val="FF0000"/>
                </a:solidFill>
                <a:ea typeface="仿宋_GB2312" panose="02010609030101010101" pitchFamily="49" charset="-122"/>
              </a:rPr>
              <a:t>由全宗号</a:t>
            </a:r>
            <a:r>
              <a:rPr lang="en-US" altLang="zh-CN" sz="3200" b="1">
                <a:solidFill>
                  <a:srgbClr val="FF0000"/>
                </a:solidFill>
                <a:ea typeface="仿宋_GB2312" panose="02010609030101010101" pitchFamily="49" charset="-122"/>
              </a:rPr>
              <a:t>—</a:t>
            </a:r>
            <a:r>
              <a:rPr lang="zh-CN" altLang="en-US" sz="3200" b="1">
                <a:solidFill>
                  <a:srgbClr val="FF0000"/>
                </a:solidFill>
                <a:ea typeface="仿宋_GB2312" panose="02010609030101010101" pitchFamily="49" charset="-122"/>
              </a:rPr>
              <a:t>年度</a:t>
            </a:r>
            <a:r>
              <a:rPr lang="en-US" altLang="zh-CN" sz="3200" b="1">
                <a:solidFill>
                  <a:srgbClr val="FF0000"/>
                </a:solidFill>
                <a:ea typeface="仿宋_GB2312" panose="02010609030101010101" pitchFamily="49" charset="-122"/>
              </a:rPr>
              <a:t>—</a:t>
            </a:r>
            <a:r>
              <a:rPr lang="zh-CN" altLang="en-US" sz="3200" b="1">
                <a:solidFill>
                  <a:srgbClr val="FF0000"/>
                </a:solidFill>
                <a:ea typeface="仿宋_GB2312" panose="02010609030101010101" pitchFamily="49" charset="-122"/>
              </a:rPr>
              <a:t>类别代码</a:t>
            </a:r>
            <a:r>
              <a:rPr lang="en-US" altLang="zh-CN" sz="3200" b="1">
                <a:solidFill>
                  <a:srgbClr val="FF0000"/>
                </a:solidFill>
                <a:ea typeface="仿宋_GB2312" panose="02010609030101010101" pitchFamily="49" charset="-122"/>
              </a:rPr>
              <a:t>+</a:t>
            </a:r>
            <a:r>
              <a:rPr lang="zh-CN" altLang="en-US" sz="3200" b="1">
                <a:solidFill>
                  <a:srgbClr val="FF0000"/>
                </a:solidFill>
                <a:ea typeface="仿宋_GB2312" panose="02010609030101010101" pitchFamily="49" charset="-122"/>
              </a:rPr>
              <a:t>属类代码</a:t>
            </a:r>
            <a:r>
              <a:rPr lang="en-US" altLang="zh-CN" sz="3200" b="1">
                <a:solidFill>
                  <a:srgbClr val="FF0000"/>
                </a:solidFill>
                <a:ea typeface="仿宋_GB2312" panose="02010609030101010101" pitchFamily="49" charset="-122"/>
              </a:rPr>
              <a:t>—</a:t>
            </a:r>
            <a:r>
              <a:rPr lang="zh-CN" altLang="en-US" sz="3200" b="1">
                <a:solidFill>
                  <a:srgbClr val="FF0000"/>
                </a:solidFill>
                <a:ea typeface="仿宋_GB2312" panose="02010609030101010101" pitchFamily="49" charset="-122"/>
              </a:rPr>
              <a:t>案卷号组成。</a:t>
            </a:r>
            <a:endParaRPr lang="zh-CN" altLang="en-US" sz="3200" b="1">
              <a:solidFill>
                <a:srgbClr val="FF0000"/>
              </a:solidFill>
              <a:ea typeface="仿宋_GB2312" panose="02010609030101010101" pitchFamily="49" charset="-122"/>
            </a:endParaRPr>
          </a:p>
          <a:p>
            <a:pPr marL="342900" lvl="0" indent="-342900">
              <a:buClrTx/>
              <a:buSzPct val="100000"/>
              <a:buFont typeface="Wingdings" panose="05000000000000000000" pitchFamily="2" charset="2"/>
              <a:buChar char="u"/>
            </a:pPr>
            <a:r>
              <a:rPr lang="zh-CN" altLang="en-US" sz="3200" b="1">
                <a:solidFill>
                  <a:schemeClr val="tx1"/>
                </a:solidFill>
                <a:ea typeface="仿宋_GB2312" panose="02010609030101010101" pitchFamily="49" charset="-122"/>
              </a:rPr>
              <a:t>全宗号是同级档案馆对其接收范围内各立档单位所编制的代号（没有全宗号的单位可暂不填写）。</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u"/>
            </a:pPr>
            <a:r>
              <a:rPr lang="zh-CN" altLang="en-US" sz="3200" b="1">
                <a:solidFill>
                  <a:schemeClr val="tx1"/>
                </a:solidFill>
                <a:ea typeface="仿宋_GB2312" panose="02010609030101010101" pitchFamily="49" charset="-122"/>
              </a:rPr>
              <a:t>年度是填写文件形成年度。填写时以</a:t>
            </a:r>
            <a:r>
              <a:rPr lang="en-US" altLang="zh-CN" sz="3200" b="1">
                <a:solidFill>
                  <a:schemeClr val="tx1"/>
                </a:solidFill>
                <a:ea typeface="仿宋_GB2312" panose="02010609030101010101" pitchFamily="49" charset="-122"/>
              </a:rPr>
              <a:t>4</a:t>
            </a:r>
            <a:r>
              <a:rPr lang="zh-CN" altLang="en-US" sz="3200" b="1">
                <a:solidFill>
                  <a:schemeClr val="tx1"/>
                </a:solidFill>
                <a:ea typeface="仿宋_GB2312" panose="02010609030101010101" pitchFamily="49" charset="-122"/>
              </a:rPr>
              <a:t>位阿拉伯数字标注公元纪年，如：</a:t>
            </a:r>
            <a:r>
              <a:rPr lang="en-US" altLang="zh-CN" sz="3200" b="1">
                <a:solidFill>
                  <a:schemeClr val="tx1"/>
                </a:solidFill>
                <a:ea typeface="仿宋_GB2312" panose="02010609030101010101" pitchFamily="49" charset="-122"/>
              </a:rPr>
              <a:t>2012</a:t>
            </a:r>
            <a:r>
              <a:rPr lang="zh-CN" altLang="en-US" sz="3200" b="1">
                <a:solidFill>
                  <a:schemeClr val="tx1"/>
                </a:solidFill>
                <a:ea typeface="仿宋_GB2312" panose="02010609030101010101" pitchFamily="49" charset="-122"/>
              </a:rPr>
              <a:t>。</a:t>
            </a:r>
            <a:endParaRPr lang="zh-CN" altLang="en-US" sz="3200" b="1">
              <a:solidFill>
                <a:schemeClr val="tx1"/>
              </a:solidFill>
              <a:ea typeface="仿宋_GB2312" panose="02010609030101010101" pitchFamily="49" charset="-122"/>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p:cNvSpPr>
          <p:nvPr>
            <p:ph type="title"/>
          </p:nvPr>
        </p:nvSpPr>
        <p:spPr>
          <a:xfrm>
            <a:off x="8604250" y="274638"/>
            <a:ext cx="82550" cy="1143000"/>
          </a:xfrm>
          <a:ln/>
        </p:spPr>
        <p:txBody>
          <a:bodyPr anchor="ctr"/>
          <a:p>
            <a:pPr marL="0" lvl="0" indent="0">
              <a:buNone/>
            </a:pPr>
            <a:r>
              <a:rPr lang="en-US" altLang="zh-CN"/>
              <a:t> </a:t>
            </a:r>
            <a:endParaRPr lang="en-US" altLang="zh-CN"/>
          </a:p>
        </p:txBody>
      </p:sp>
      <p:sp>
        <p:nvSpPr>
          <p:cNvPr id="31747" name="内容占位符 31746"/>
          <p:cNvSpPr>
            <a:spLocks noGrp="1"/>
          </p:cNvSpPr>
          <p:nvPr>
            <p:ph/>
          </p:nvPr>
        </p:nvSpPr>
        <p:spPr>
          <a:xfrm>
            <a:off x="250825" y="1125538"/>
            <a:ext cx="8642350" cy="5543550"/>
          </a:xfrm>
          <a:prstGeom prst="rect">
            <a:avLst/>
          </a:prstGeom>
          <a:noFill/>
          <a:ln w="9525">
            <a:noFill/>
          </a:ln>
        </p:spPr>
        <p:txBody>
          <a:bodyPr/>
          <a:p>
            <a:pPr marL="0" lvl="0" indent="0">
              <a:lnSpc>
                <a:spcPts val="4700"/>
              </a:lnSpc>
              <a:spcBef>
                <a:spcPct val="0"/>
              </a:spcBef>
              <a:buClrTx/>
              <a:buSzPct val="100000"/>
              <a:buFont typeface="Wingdings" panose="05000000000000000000" pitchFamily="2" charset="2"/>
              <a:buChar char="u"/>
            </a:pPr>
            <a:r>
              <a:rPr lang="zh-CN" altLang="en-US" sz="3600" b="1">
                <a:solidFill>
                  <a:srgbClr val="FF0000"/>
                </a:solidFill>
                <a:ea typeface="仿宋_GB2312" panose="02010609030101010101" pitchFamily="49" charset="-122"/>
              </a:rPr>
              <a:t>目录号</a:t>
            </a:r>
            <a:r>
              <a:rPr lang="zh-CN" altLang="en-US" sz="3600" b="1">
                <a:solidFill>
                  <a:schemeClr val="tx1"/>
                </a:solidFill>
                <a:ea typeface="仿宋_GB2312" panose="02010609030101010101" pitchFamily="49" charset="-122"/>
              </a:rPr>
              <a:t>编排原则为</a:t>
            </a:r>
            <a:r>
              <a:rPr lang="zh-CN" altLang="en-US" sz="3600" b="1">
                <a:solidFill>
                  <a:srgbClr val="FF0000"/>
                </a:solidFill>
                <a:ea typeface="仿宋_GB2312" panose="02010609030101010101" pitchFamily="49" charset="-122"/>
              </a:rPr>
              <a:t>类别代码</a:t>
            </a:r>
            <a:r>
              <a:rPr lang="en-US" altLang="zh-CN" sz="3600" b="1">
                <a:solidFill>
                  <a:srgbClr val="FF0000"/>
                </a:solidFill>
                <a:ea typeface="仿宋_GB2312" panose="02010609030101010101" pitchFamily="49" charset="-122"/>
              </a:rPr>
              <a:t>-</a:t>
            </a:r>
            <a:r>
              <a:rPr lang="zh-CN" altLang="en-US" sz="3600" b="1">
                <a:solidFill>
                  <a:srgbClr val="FF0000"/>
                </a:solidFill>
                <a:ea typeface="仿宋_GB2312" panose="02010609030101010101" pitchFamily="49" charset="-122"/>
              </a:rPr>
              <a:t>属类代码</a:t>
            </a:r>
            <a:r>
              <a:rPr lang="zh-CN" altLang="en-US" sz="3600" b="1">
                <a:solidFill>
                  <a:schemeClr val="tx1"/>
                </a:solidFill>
                <a:ea typeface="仿宋_GB2312" panose="02010609030101010101" pitchFamily="49" charset="-122"/>
              </a:rPr>
              <a:t>。档案类别代码分别为</a:t>
            </a:r>
            <a:r>
              <a:rPr lang="en-US" altLang="zh-CN" sz="3600" b="1">
                <a:solidFill>
                  <a:schemeClr val="tx1"/>
                </a:solidFill>
                <a:ea typeface="仿宋_GB2312" panose="02010609030101010101" pitchFamily="49" charset="-122"/>
              </a:rPr>
              <a:t>: XQ(</a:t>
            </a:r>
            <a:r>
              <a:rPr lang="zh-CN" altLang="en-US" sz="3600" b="1" u="sng">
                <a:solidFill>
                  <a:schemeClr val="tx1"/>
                </a:solidFill>
                <a:ea typeface="仿宋_GB2312" panose="02010609030101010101" pitchFamily="49" charset="-122"/>
              </a:rPr>
              <a:t>学前</a:t>
            </a:r>
            <a:r>
              <a:rPr lang="zh-CN" altLang="en-US" sz="3600" b="1">
                <a:solidFill>
                  <a:schemeClr val="tx1"/>
                </a:solidFill>
                <a:ea typeface="仿宋_GB2312" panose="02010609030101010101" pitchFamily="49" charset="-122"/>
              </a:rPr>
              <a:t>教育幼儿资助类</a:t>
            </a:r>
            <a:r>
              <a:rPr lang="en-US" altLang="zh-CN" sz="3600" b="1">
                <a:solidFill>
                  <a:schemeClr val="tx1"/>
                </a:solidFill>
                <a:ea typeface="仿宋_GB2312" panose="02010609030101010101" pitchFamily="49" charset="-122"/>
              </a:rPr>
              <a:t>)</a:t>
            </a:r>
            <a:r>
              <a:rPr lang="zh-CN" altLang="en-US" sz="3600" b="1">
                <a:solidFill>
                  <a:schemeClr val="tx1"/>
                </a:solidFill>
                <a:ea typeface="仿宋_GB2312" panose="02010609030101010101" pitchFamily="49" charset="-122"/>
              </a:rPr>
              <a:t>、</a:t>
            </a:r>
            <a:r>
              <a:rPr lang="en-US" altLang="zh-CN" sz="3600" b="1">
                <a:solidFill>
                  <a:schemeClr val="tx1"/>
                </a:solidFill>
                <a:ea typeface="仿宋_GB2312" panose="02010609030101010101" pitchFamily="49" charset="-122"/>
              </a:rPr>
              <a:t>YW</a:t>
            </a:r>
            <a:r>
              <a:rPr lang="zh-CN" altLang="en-US" sz="3600" b="1">
                <a:solidFill>
                  <a:schemeClr val="tx1"/>
                </a:solidFill>
                <a:ea typeface="仿宋_GB2312" panose="02010609030101010101" pitchFamily="49" charset="-122"/>
              </a:rPr>
              <a:t>（</a:t>
            </a:r>
            <a:r>
              <a:rPr lang="zh-CN" altLang="en-US" sz="3600" b="1" u="sng">
                <a:solidFill>
                  <a:schemeClr val="tx1"/>
                </a:solidFill>
                <a:ea typeface="仿宋_GB2312" panose="02010609030101010101" pitchFamily="49" charset="-122"/>
              </a:rPr>
              <a:t>义务</a:t>
            </a:r>
            <a:r>
              <a:rPr lang="zh-CN" altLang="en-US" sz="3600" b="1">
                <a:solidFill>
                  <a:schemeClr val="tx1"/>
                </a:solidFill>
                <a:ea typeface="仿宋_GB2312" panose="02010609030101010101" pitchFamily="49" charset="-122"/>
              </a:rPr>
              <a:t>教育学生资助类）、</a:t>
            </a:r>
            <a:r>
              <a:rPr lang="en-US" altLang="zh-CN" sz="3600" b="1">
                <a:solidFill>
                  <a:schemeClr val="tx1"/>
                </a:solidFill>
                <a:ea typeface="仿宋_GB2312" panose="02010609030101010101" pitchFamily="49" charset="-122"/>
              </a:rPr>
              <a:t>PG</a:t>
            </a:r>
            <a:r>
              <a:rPr lang="zh-CN" altLang="en-US" sz="3600" b="1">
                <a:solidFill>
                  <a:schemeClr val="tx1"/>
                </a:solidFill>
                <a:ea typeface="仿宋_GB2312" panose="02010609030101010101" pitchFamily="49" charset="-122"/>
              </a:rPr>
              <a:t>（</a:t>
            </a:r>
            <a:r>
              <a:rPr lang="zh-CN" altLang="en-US" sz="3600" b="1" u="sng">
                <a:solidFill>
                  <a:schemeClr val="tx1"/>
                </a:solidFill>
                <a:ea typeface="仿宋_GB2312" panose="02010609030101010101" pitchFamily="49" charset="-122"/>
              </a:rPr>
              <a:t>普</a:t>
            </a:r>
            <a:r>
              <a:rPr lang="zh-CN" altLang="en-US" sz="3600" b="1">
                <a:solidFill>
                  <a:schemeClr val="tx1"/>
                </a:solidFill>
                <a:ea typeface="仿宋_GB2312" panose="02010609030101010101" pitchFamily="49" charset="-122"/>
              </a:rPr>
              <a:t>通</a:t>
            </a:r>
            <a:r>
              <a:rPr lang="zh-CN" altLang="en-US" sz="3600" b="1" u="sng">
                <a:solidFill>
                  <a:schemeClr val="tx1"/>
                </a:solidFill>
                <a:ea typeface="仿宋_GB2312" panose="02010609030101010101" pitchFamily="49" charset="-122"/>
              </a:rPr>
              <a:t>高</a:t>
            </a:r>
            <a:r>
              <a:rPr lang="zh-CN" altLang="en-US" sz="3600" b="1">
                <a:solidFill>
                  <a:schemeClr val="tx1"/>
                </a:solidFill>
                <a:ea typeface="仿宋_GB2312" panose="02010609030101010101" pitchFamily="49" charset="-122"/>
              </a:rPr>
              <a:t>中教育学生资助类）、</a:t>
            </a:r>
            <a:r>
              <a:rPr lang="en-US" altLang="zh-CN" sz="3600" b="1">
                <a:solidFill>
                  <a:schemeClr val="tx1"/>
                </a:solidFill>
                <a:ea typeface="仿宋_GB2312" panose="02010609030101010101" pitchFamily="49" charset="-122"/>
              </a:rPr>
              <a:t>ZZ</a:t>
            </a:r>
            <a:r>
              <a:rPr lang="zh-CN" altLang="en-US" sz="3600" b="1">
                <a:solidFill>
                  <a:schemeClr val="tx1"/>
                </a:solidFill>
                <a:ea typeface="仿宋_GB2312" panose="02010609030101010101" pitchFamily="49" charset="-122"/>
              </a:rPr>
              <a:t>（</a:t>
            </a:r>
            <a:r>
              <a:rPr lang="zh-CN" altLang="en-US" sz="3600" b="1" u="sng">
                <a:solidFill>
                  <a:schemeClr val="tx1"/>
                </a:solidFill>
                <a:ea typeface="仿宋_GB2312" panose="02010609030101010101" pitchFamily="49" charset="-122"/>
              </a:rPr>
              <a:t>中</a:t>
            </a:r>
            <a:r>
              <a:rPr lang="zh-CN" altLang="en-US" sz="3600" b="1">
                <a:solidFill>
                  <a:schemeClr val="tx1"/>
                </a:solidFill>
                <a:ea typeface="仿宋_GB2312" panose="02010609030101010101" pitchFamily="49" charset="-122"/>
              </a:rPr>
              <a:t>等</a:t>
            </a:r>
            <a:r>
              <a:rPr lang="zh-CN" altLang="en-US" sz="3600" b="1" u="sng">
                <a:solidFill>
                  <a:schemeClr val="tx1"/>
                </a:solidFill>
                <a:ea typeface="仿宋_GB2312" panose="02010609030101010101" pitchFamily="49" charset="-122"/>
              </a:rPr>
              <a:t>职</a:t>
            </a:r>
            <a:r>
              <a:rPr lang="zh-CN" altLang="en-US" sz="3600" b="1">
                <a:solidFill>
                  <a:schemeClr val="tx1"/>
                </a:solidFill>
                <a:ea typeface="仿宋_GB2312" panose="02010609030101010101" pitchFamily="49" charset="-122"/>
              </a:rPr>
              <a:t>业教育学生资助类）、</a:t>
            </a:r>
            <a:r>
              <a:rPr lang="en-US" altLang="zh-CN" sz="3600" b="1">
                <a:solidFill>
                  <a:schemeClr val="tx1"/>
                </a:solidFill>
                <a:ea typeface="仿宋_GB2312" panose="02010609030101010101" pitchFamily="49" charset="-122"/>
              </a:rPr>
              <a:t>GD</a:t>
            </a:r>
            <a:r>
              <a:rPr lang="zh-CN" altLang="en-US" sz="3600" b="1">
                <a:solidFill>
                  <a:schemeClr val="tx1"/>
                </a:solidFill>
                <a:ea typeface="仿宋_GB2312" panose="02010609030101010101" pitchFamily="49" charset="-122"/>
              </a:rPr>
              <a:t>（</a:t>
            </a:r>
            <a:r>
              <a:rPr lang="zh-CN" altLang="en-US" sz="3600" b="1" u="sng">
                <a:solidFill>
                  <a:schemeClr val="tx1"/>
                </a:solidFill>
                <a:ea typeface="仿宋_GB2312" panose="02010609030101010101" pitchFamily="49" charset="-122"/>
              </a:rPr>
              <a:t>高等</a:t>
            </a:r>
            <a:r>
              <a:rPr lang="zh-CN" altLang="en-US" sz="3600" b="1">
                <a:solidFill>
                  <a:schemeClr val="tx1"/>
                </a:solidFill>
                <a:ea typeface="仿宋_GB2312" panose="02010609030101010101" pitchFamily="49" charset="-122"/>
              </a:rPr>
              <a:t>教育学生资助类）、</a:t>
            </a:r>
            <a:r>
              <a:rPr lang="en-US" altLang="zh-CN" sz="3600" b="1">
                <a:solidFill>
                  <a:schemeClr val="tx1"/>
                </a:solidFill>
                <a:ea typeface="仿宋_GB2312" panose="02010609030101010101" pitchFamily="49" charset="-122"/>
              </a:rPr>
              <a:t>ZH</a:t>
            </a:r>
            <a:r>
              <a:rPr lang="zh-CN" altLang="en-US" sz="3600" b="1">
                <a:solidFill>
                  <a:schemeClr val="tx1"/>
                </a:solidFill>
                <a:ea typeface="仿宋_GB2312" panose="02010609030101010101" pitchFamily="49" charset="-122"/>
              </a:rPr>
              <a:t>（综合类）</a:t>
            </a:r>
            <a:r>
              <a:rPr lang="zh-CN" altLang="en-US" sz="3600" b="1">
                <a:solidFill>
                  <a:srgbClr val="FF0000"/>
                </a:solidFill>
                <a:ea typeface="仿宋_GB2312" panose="02010609030101010101" pitchFamily="49" charset="-122"/>
              </a:rPr>
              <a:t>此类字母大写</a:t>
            </a:r>
            <a:r>
              <a:rPr lang="zh-CN" altLang="en-US" sz="3600" b="1">
                <a:solidFill>
                  <a:schemeClr val="tx1"/>
                </a:solidFill>
                <a:ea typeface="仿宋_GB2312" panose="02010609030101010101" pitchFamily="49" charset="-122"/>
              </a:rPr>
              <a:t>；属类代码分别为 </a:t>
            </a:r>
            <a:r>
              <a:rPr lang="en-US" altLang="zh-CN" sz="3600" b="1">
                <a:solidFill>
                  <a:schemeClr val="tx1"/>
                </a:solidFill>
                <a:ea typeface="仿宋_GB2312" panose="02010609030101010101" pitchFamily="49" charset="-122"/>
              </a:rPr>
              <a:t>1</a:t>
            </a:r>
            <a:r>
              <a:rPr lang="zh-CN" altLang="en-US" sz="3600" b="1">
                <a:solidFill>
                  <a:schemeClr val="tx1"/>
                </a:solidFill>
                <a:ea typeface="仿宋_GB2312" panose="02010609030101010101" pitchFamily="49" charset="-122"/>
              </a:rPr>
              <a:t>（国家资助）、</a:t>
            </a:r>
            <a:r>
              <a:rPr lang="en-US" altLang="zh-CN" sz="3600" b="1">
                <a:solidFill>
                  <a:schemeClr val="tx1"/>
                </a:solidFill>
                <a:ea typeface="仿宋_GB2312" panose="02010609030101010101" pitchFamily="49" charset="-122"/>
              </a:rPr>
              <a:t>2</a:t>
            </a:r>
            <a:r>
              <a:rPr lang="zh-CN" altLang="en-US" sz="3600" b="1">
                <a:solidFill>
                  <a:schemeClr val="tx1"/>
                </a:solidFill>
                <a:ea typeface="仿宋_GB2312" panose="02010609030101010101" pitchFamily="49" charset="-122"/>
              </a:rPr>
              <a:t>（学校资助）、</a:t>
            </a:r>
            <a:r>
              <a:rPr lang="en-US" altLang="zh-CN" sz="3600" b="1">
                <a:solidFill>
                  <a:schemeClr val="tx1"/>
                </a:solidFill>
                <a:ea typeface="仿宋_GB2312" panose="02010609030101010101" pitchFamily="49" charset="-122"/>
              </a:rPr>
              <a:t>3</a:t>
            </a:r>
            <a:r>
              <a:rPr lang="zh-CN" altLang="en-US" sz="3600" b="1">
                <a:solidFill>
                  <a:schemeClr val="tx1"/>
                </a:solidFill>
                <a:ea typeface="仿宋_GB2312" panose="02010609030101010101" pitchFamily="49" charset="-122"/>
              </a:rPr>
              <a:t>（社会资助）。</a:t>
            </a:r>
            <a:endParaRPr lang="zh-CN" altLang="en-US" sz="3600" b="1">
              <a:solidFill>
                <a:schemeClr val="tx1"/>
              </a:solidFill>
              <a:ea typeface="仿宋_GB2312" panose="02010609030101010101" pitchFamily="49" charset="-122"/>
            </a:endParaRPr>
          </a:p>
          <a:p>
            <a:pPr marL="0" lvl="0" indent="0">
              <a:buNone/>
            </a:pPr>
            <a:endParaRPr lang="zh-CN" altLang="en-US" sz="3600"/>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p:cNvSpPr>
          <p:nvPr>
            <p:ph type="title"/>
          </p:nvPr>
        </p:nvSpPr>
        <p:spPr>
          <a:xfrm>
            <a:off x="8532813" y="274638"/>
            <a:ext cx="153987" cy="1143000"/>
          </a:xfrm>
          <a:ln/>
        </p:spPr>
        <p:txBody>
          <a:bodyPr anchor="ctr"/>
          <a:p>
            <a:pPr marL="0" lvl="0" indent="0" eaLnBrk="1" latinLnBrk="0" hangingPunct="1">
              <a:buNone/>
            </a:pPr>
            <a:r>
              <a:rPr lang="en-US" altLang="zh-CN"/>
              <a:t> </a:t>
            </a:r>
            <a:endParaRPr lang="en-US" altLang="zh-CN"/>
          </a:p>
        </p:txBody>
      </p:sp>
      <p:sp>
        <p:nvSpPr>
          <p:cNvPr id="32771" name="内容占位符 32770"/>
          <p:cNvSpPr>
            <a:spLocks noGrp="1"/>
          </p:cNvSpPr>
          <p:nvPr>
            <p:ph/>
          </p:nvPr>
        </p:nvSpPr>
        <p:spPr>
          <a:xfrm>
            <a:off x="325438" y="908050"/>
            <a:ext cx="8569325" cy="5219700"/>
          </a:xfrm>
          <a:prstGeom prst="rect">
            <a:avLst/>
          </a:prstGeom>
          <a:noFill/>
          <a:ln w="9525">
            <a:noFill/>
          </a:ln>
        </p:spPr>
        <p:txBody>
          <a:bodyPr/>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高等教育学生资助类的</a:t>
            </a:r>
            <a:r>
              <a:rPr lang="zh-CN" altLang="en-US" sz="3600" b="1">
                <a:solidFill>
                  <a:srgbClr val="FF0000"/>
                </a:solidFill>
                <a:ea typeface="仿宋_GB2312" panose="02010609030101010101" pitchFamily="49" charset="-122"/>
              </a:rPr>
              <a:t>国家助学金</a:t>
            </a:r>
            <a:r>
              <a:rPr lang="zh-CN" altLang="en-US" sz="3600" b="1">
                <a:solidFill>
                  <a:schemeClr val="tx1"/>
                </a:solidFill>
                <a:ea typeface="仿宋_GB2312" panose="02010609030101010101" pitchFamily="49" charset="-122"/>
              </a:rPr>
              <a:t>文件材料具体编制档号如下：</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(1)</a:t>
            </a:r>
            <a:r>
              <a:rPr lang="zh-CN" altLang="en-US" sz="3600" b="1">
                <a:solidFill>
                  <a:schemeClr val="tx1"/>
                </a:solidFill>
                <a:ea typeface="仿宋_GB2312" panose="02010609030101010101" pitchFamily="49" charset="-122"/>
              </a:rPr>
              <a:t>绿色通道</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GD1.1—01.02.03…n</a:t>
            </a:r>
            <a:r>
              <a:rPr lang="zh-CN" altLang="en-US" sz="3600" b="1">
                <a:solidFill>
                  <a:schemeClr val="tx1"/>
                </a:solidFill>
                <a:ea typeface="仿宋_GB2312" panose="02010609030101010101" pitchFamily="49" charset="-122"/>
              </a:rPr>
              <a:t>：</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(2)</a:t>
            </a:r>
            <a:r>
              <a:rPr lang="zh-CN" altLang="en-US" sz="3600" b="1">
                <a:solidFill>
                  <a:schemeClr val="tx1"/>
                </a:solidFill>
                <a:ea typeface="仿宋_GB2312" panose="02010609030101010101" pitchFamily="49" charset="-122"/>
              </a:rPr>
              <a:t>国家奖学金</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GD1.2—01.02.03…n</a:t>
            </a:r>
            <a:endParaRPr lang="en-US" altLang="zh-CN"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(3)</a:t>
            </a:r>
            <a:r>
              <a:rPr lang="zh-CN" altLang="en-US" sz="3600" b="1">
                <a:solidFill>
                  <a:schemeClr val="tx1"/>
                </a:solidFill>
                <a:ea typeface="仿宋_GB2312" panose="02010609030101010101" pitchFamily="49" charset="-122"/>
              </a:rPr>
              <a:t>国家励志奖学金</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GD1.3—01.02.03…n</a:t>
            </a:r>
            <a:endParaRPr lang="en-US" altLang="zh-CN" sz="3600" b="1">
              <a:solidFill>
                <a:schemeClr val="tx1"/>
              </a:solidFill>
              <a:ea typeface="仿宋_GB2312" panose="02010609030101010101" pitchFamily="49" charset="-122"/>
            </a:endParaRPr>
          </a:p>
          <a:p>
            <a:pPr marL="342900" lvl="0" indent="-342900" eaLnBrk="1" latinLnBrk="0" hangingPunct="1">
              <a:lnSpc>
                <a:spcPct val="80000"/>
              </a:lnSpc>
            </a:pPr>
            <a:endParaRPr lang="en-US" altLang="zh-CN" sz="3200" b="1">
              <a:solidFill>
                <a:schemeClr val="tx1"/>
              </a:solidFill>
              <a:latin typeface="楷体_GB2312" panose="02010609030101010101" pitchFamily="49" charset="-122"/>
              <a:ea typeface="仿宋_GB2312" panose="02010609030101010101" pitchFamily="49" charset="-122"/>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title"/>
          </p:nvPr>
        </p:nvSpPr>
        <p:spPr>
          <a:xfrm>
            <a:off x="457200" y="276225"/>
            <a:ext cx="8229600" cy="1352550"/>
          </a:xfrm>
          <a:ln/>
        </p:spPr>
        <p:txBody>
          <a:bodyPr anchor="ctr"/>
          <a:p>
            <a:pPr marL="0" lvl="0" indent="0" eaLnBrk="1" latinLnBrk="0" hangingPunct="1">
              <a:buNone/>
            </a:pPr>
            <a:r>
              <a:rPr lang="zh-CN" altLang="en-US" sz="4400" b="1">
                <a:solidFill>
                  <a:schemeClr val="tx1"/>
                </a:solidFill>
              </a:rPr>
              <a:t>一、分类</a:t>
            </a:r>
            <a:endParaRPr lang="zh-CN" altLang="en-US" sz="4400" b="1">
              <a:solidFill>
                <a:schemeClr val="tx1"/>
              </a:solidFill>
            </a:endParaRPr>
          </a:p>
        </p:txBody>
      </p:sp>
      <p:sp>
        <p:nvSpPr>
          <p:cNvPr id="6147" name="内容占位符 6146"/>
          <p:cNvSpPr>
            <a:spLocks noGrp="1"/>
          </p:cNvSpPr>
          <p:nvPr>
            <p:ph/>
          </p:nvPr>
        </p:nvSpPr>
        <p:spPr>
          <a:xfrm>
            <a:off x="457200" y="1916113"/>
            <a:ext cx="8229600" cy="4394200"/>
          </a:xfrm>
          <a:prstGeom prst="rect">
            <a:avLst/>
          </a:prstGeom>
          <a:noFill/>
          <a:ln w="9525">
            <a:noFill/>
          </a:ln>
        </p:spPr>
        <p:txBody>
          <a:bodyPr/>
          <a:p>
            <a:pPr marL="0" lvl="0" indent="0">
              <a:lnSpc>
                <a:spcPts val="4800"/>
              </a:lnSpc>
              <a:spcBef>
                <a:spcPct val="0"/>
              </a:spcBef>
              <a:buClrTx/>
              <a:buSzPct val="100000"/>
              <a:buFont typeface="Wingdings" panose="05000000000000000000" pitchFamily="2" charset="2"/>
              <a:buChar char="u"/>
            </a:pPr>
            <a:r>
              <a:rPr lang="en-US" altLang="zh-CN" sz="3600" b="1">
                <a:solidFill>
                  <a:schemeClr val="tx1"/>
                </a:solidFill>
                <a:ea typeface="仿宋_GB2312" panose="02010609030101010101" pitchFamily="49" charset="-122"/>
              </a:rPr>
              <a:t>2.</a:t>
            </a:r>
            <a:r>
              <a:rPr lang="zh-CN" altLang="en-US" sz="3600" b="1">
                <a:solidFill>
                  <a:schemeClr val="tx1"/>
                </a:solidFill>
                <a:ea typeface="仿宋_GB2312" panose="02010609030101010101" pitchFamily="49" charset="-122"/>
              </a:rPr>
              <a:t>表册业务档案分为五大类：</a:t>
            </a:r>
            <a:r>
              <a:rPr lang="en-US" altLang="zh-CN" sz="3600" b="1">
                <a:solidFill>
                  <a:schemeClr val="tx1"/>
                </a:solidFill>
                <a:ea typeface="仿宋_GB2312" panose="02010609030101010101" pitchFamily="49" charset="-122"/>
              </a:rPr>
              <a:t>(1)</a:t>
            </a:r>
            <a:r>
              <a:rPr lang="zh-CN" altLang="en-US" sz="3600" b="1">
                <a:solidFill>
                  <a:schemeClr val="tx1"/>
                </a:solidFill>
                <a:ea typeface="仿宋_GB2312" panose="02010609030101010101" pitchFamily="49" charset="-122"/>
              </a:rPr>
              <a:t>学前教育幼儿资助类；</a:t>
            </a:r>
            <a:r>
              <a:rPr lang="en-US" altLang="zh-CN" sz="3600" b="1">
                <a:solidFill>
                  <a:schemeClr val="tx1"/>
                </a:solidFill>
                <a:ea typeface="仿宋_GB2312" panose="02010609030101010101" pitchFamily="49" charset="-122"/>
              </a:rPr>
              <a:t>(2)</a:t>
            </a:r>
            <a:r>
              <a:rPr lang="zh-CN" altLang="en-US" sz="3600" b="1">
                <a:solidFill>
                  <a:schemeClr val="tx1"/>
                </a:solidFill>
                <a:ea typeface="仿宋_GB2312" panose="02010609030101010101" pitchFamily="49" charset="-122"/>
              </a:rPr>
              <a:t>义务教育学生资助类；</a:t>
            </a:r>
            <a:r>
              <a:rPr lang="en-US" altLang="zh-CN" sz="3600" b="1">
                <a:solidFill>
                  <a:schemeClr val="tx1"/>
                </a:solidFill>
                <a:ea typeface="仿宋_GB2312" panose="02010609030101010101" pitchFamily="49" charset="-122"/>
              </a:rPr>
              <a:t>(3)</a:t>
            </a:r>
            <a:r>
              <a:rPr lang="zh-CN" altLang="en-US" sz="3600" b="1">
                <a:solidFill>
                  <a:schemeClr val="tx1"/>
                </a:solidFill>
                <a:ea typeface="仿宋_GB2312" panose="02010609030101010101" pitchFamily="49" charset="-122"/>
              </a:rPr>
              <a:t>普通高中教育学生资助类；</a:t>
            </a:r>
            <a:r>
              <a:rPr lang="en-US" altLang="zh-CN" sz="3600" b="1">
                <a:solidFill>
                  <a:schemeClr val="tx1"/>
                </a:solidFill>
                <a:ea typeface="仿宋_GB2312" panose="02010609030101010101" pitchFamily="49" charset="-122"/>
              </a:rPr>
              <a:t>(4)</a:t>
            </a:r>
            <a:r>
              <a:rPr lang="zh-CN" altLang="en-US" sz="3600" b="1">
                <a:solidFill>
                  <a:schemeClr val="tx1"/>
                </a:solidFill>
                <a:ea typeface="仿宋_GB2312" panose="02010609030101010101" pitchFamily="49" charset="-122"/>
              </a:rPr>
              <a:t>中等职业教育学生资助类；</a:t>
            </a:r>
            <a:r>
              <a:rPr lang="en-US" altLang="zh-CN" sz="3600" b="1">
                <a:solidFill>
                  <a:schemeClr val="tx1"/>
                </a:solidFill>
                <a:ea typeface="仿宋_GB2312" panose="02010609030101010101" pitchFamily="49" charset="-122"/>
              </a:rPr>
              <a:t>(5)</a:t>
            </a:r>
            <a:r>
              <a:rPr lang="zh-CN" altLang="en-US" sz="3600" b="1">
                <a:solidFill>
                  <a:schemeClr val="tx1"/>
                </a:solidFill>
                <a:ea typeface="仿宋_GB2312" panose="02010609030101010101" pitchFamily="49" charset="-122"/>
              </a:rPr>
              <a:t>高等教育学生资助类。</a:t>
            </a:r>
            <a:endParaRPr lang="zh-CN" altLang="en-US" sz="3600" b="1">
              <a:solidFill>
                <a:schemeClr val="tx1"/>
              </a:solidFill>
              <a:ea typeface="仿宋_GB2312" panose="02010609030101010101" pitchFamily="49" charset="-122"/>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p:cNvSpPr>
          <p:nvPr>
            <p:ph type="title"/>
          </p:nvPr>
        </p:nvSpPr>
        <p:spPr>
          <a:xfrm>
            <a:off x="8532813" y="274638"/>
            <a:ext cx="153987" cy="1143000"/>
          </a:xfrm>
          <a:ln/>
        </p:spPr>
        <p:txBody>
          <a:bodyPr anchor="ctr"/>
          <a:p>
            <a:pPr marL="0" lvl="0" indent="0" eaLnBrk="1" latinLnBrk="0" hangingPunct="1">
              <a:buNone/>
            </a:pPr>
            <a:r>
              <a:rPr lang="en-US" altLang="zh-CN"/>
              <a:t> </a:t>
            </a:r>
            <a:endParaRPr lang="en-US" altLang="zh-CN"/>
          </a:p>
        </p:txBody>
      </p:sp>
      <p:sp>
        <p:nvSpPr>
          <p:cNvPr id="33795" name="内容占位符 33794"/>
          <p:cNvSpPr>
            <a:spLocks noGrp="1"/>
          </p:cNvSpPr>
          <p:nvPr>
            <p:ph/>
          </p:nvPr>
        </p:nvSpPr>
        <p:spPr>
          <a:xfrm>
            <a:off x="457200" y="1125538"/>
            <a:ext cx="8229600" cy="5000625"/>
          </a:xfrm>
          <a:prstGeom prst="rect">
            <a:avLst/>
          </a:prstGeom>
          <a:noFill/>
          <a:ln w="9525">
            <a:noFill/>
          </a:ln>
        </p:spPr>
        <p:txBody>
          <a:bodyPr/>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(4)</a:t>
            </a:r>
            <a:r>
              <a:rPr lang="zh-CN" altLang="en-US" sz="3600" b="1">
                <a:solidFill>
                  <a:schemeClr val="tx1"/>
                </a:solidFill>
                <a:ea typeface="仿宋_GB2312" panose="02010609030101010101" pitchFamily="49" charset="-122"/>
              </a:rPr>
              <a:t>国家助学金</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GD1.4—01.02.03…n</a:t>
            </a:r>
            <a:endParaRPr lang="en-US" altLang="zh-CN"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(5)</a:t>
            </a:r>
            <a:r>
              <a:rPr lang="zh-CN" altLang="en-US" sz="3600" b="1">
                <a:solidFill>
                  <a:schemeClr val="tx1"/>
                </a:solidFill>
                <a:ea typeface="仿宋_GB2312" panose="02010609030101010101" pitchFamily="49" charset="-122"/>
              </a:rPr>
              <a:t>国家助学贷款</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GD1.5—01.02.03…n</a:t>
            </a:r>
            <a:endParaRPr lang="en-US" altLang="zh-CN"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(6)</a:t>
            </a:r>
            <a:r>
              <a:rPr lang="zh-CN" altLang="en-US" sz="3600" b="1">
                <a:solidFill>
                  <a:schemeClr val="tx1"/>
                </a:solidFill>
                <a:ea typeface="仿宋_GB2312" panose="02010609030101010101" pitchFamily="49" charset="-122"/>
              </a:rPr>
              <a:t>高等学校学生应征入伍服义务兵役国家资助</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GD1.6—01.02.03…n</a:t>
            </a:r>
            <a:endParaRPr lang="en-US" altLang="zh-CN" sz="3600" b="1">
              <a:solidFill>
                <a:schemeClr val="tx1"/>
              </a:solidFill>
              <a:ea typeface="仿宋_GB2312" panose="02010609030101010101" pitchFamily="49" charset="-122"/>
            </a:endParaRPr>
          </a:p>
          <a:p>
            <a:pPr marL="342900" lvl="0" indent="-342900" eaLnBrk="1" latinLnBrk="0" hangingPunct="1"/>
            <a:endParaRPr lang="en-US" altLang="zh-CN">
              <a:solidFill>
                <a:srgbClr val="0C0300"/>
              </a:solidFill>
              <a:latin typeface="楷体_GB2312" panose="02010609030101010101" pitchFamily="49" charset="-122"/>
              <a:ea typeface="楷体_GB2312" panose="02010609030101010101" pitchFamily="49" charset="-122"/>
            </a:endParaRP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p:cNvSpPr>
          <p:nvPr>
            <p:ph type="title"/>
          </p:nvPr>
        </p:nvSpPr>
        <p:spPr>
          <a:xfrm>
            <a:off x="8605838" y="274638"/>
            <a:ext cx="80962" cy="1143000"/>
          </a:xfrm>
          <a:ln/>
        </p:spPr>
        <p:txBody>
          <a:bodyPr anchor="ctr"/>
          <a:p>
            <a:pPr marL="0" lvl="0" indent="0" eaLnBrk="1" latinLnBrk="0" hangingPunct="1">
              <a:buNone/>
            </a:pPr>
            <a:r>
              <a:rPr lang="en-US" altLang="zh-CN"/>
              <a:t> </a:t>
            </a:r>
            <a:endParaRPr lang="en-US" altLang="zh-CN"/>
          </a:p>
        </p:txBody>
      </p:sp>
      <p:sp>
        <p:nvSpPr>
          <p:cNvPr id="34819" name="内容占位符 34818"/>
          <p:cNvSpPr>
            <a:spLocks noGrp="1"/>
          </p:cNvSpPr>
          <p:nvPr>
            <p:ph/>
          </p:nvPr>
        </p:nvSpPr>
        <p:spPr>
          <a:xfrm>
            <a:off x="457200" y="1052513"/>
            <a:ext cx="8229600" cy="5472112"/>
          </a:xfrm>
          <a:prstGeom prst="rect">
            <a:avLst/>
          </a:prstGeom>
          <a:noFill/>
          <a:ln w="9525">
            <a:noFill/>
          </a:ln>
        </p:spPr>
        <p:txBody>
          <a:bodyPr/>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(7)</a:t>
            </a:r>
            <a:r>
              <a:rPr lang="zh-CN" altLang="en-US" sz="3600" b="1">
                <a:solidFill>
                  <a:schemeClr val="tx1"/>
                </a:solidFill>
                <a:ea typeface="仿宋_GB2312" panose="02010609030101010101" pitchFamily="49" charset="-122"/>
              </a:rPr>
              <a:t>研究生国家奖学金</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GD1.7—01.02.03…n</a:t>
            </a:r>
            <a:endParaRPr lang="en-US" altLang="zh-CN"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(8)</a:t>
            </a:r>
            <a:r>
              <a:rPr lang="zh-CN" altLang="en-US" sz="3600" b="1">
                <a:solidFill>
                  <a:schemeClr val="tx1"/>
                </a:solidFill>
                <a:ea typeface="仿宋_GB2312" panose="02010609030101010101" pitchFamily="49" charset="-122"/>
              </a:rPr>
              <a:t>研究生学业奖学金</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GD1.8—01.02.03…n</a:t>
            </a:r>
            <a:endParaRPr lang="en-US" altLang="zh-CN"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(9)</a:t>
            </a:r>
            <a:r>
              <a:rPr lang="zh-CN" altLang="en-US" sz="3600" b="1">
                <a:solidFill>
                  <a:schemeClr val="tx1"/>
                </a:solidFill>
                <a:ea typeface="仿宋_GB2312" panose="02010609030101010101" pitchFamily="49" charset="-122"/>
              </a:rPr>
              <a:t>研究生国家助学金</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GD1.9—01.02.03…n</a:t>
            </a:r>
            <a:endParaRPr lang="en-US" altLang="zh-CN"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(10)</a:t>
            </a:r>
            <a:r>
              <a:rPr lang="zh-CN" altLang="en-US" sz="3600" b="1">
                <a:solidFill>
                  <a:schemeClr val="tx1"/>
                </a:solidFill>
                <a:ea typeface="仿宋_GB2312" panose="02010609030101010101" pitchFamily="49" charset="-122"/>
              </a:rPr>
              <a:t>研究生国家助学贷款</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GD1.10—01.02.03…n</a:t>
            </a:r>
            <a:r>
              <a:rPr lang="zh-CN" altLang="en-US" sz="3600" b="1">
                <a:solidFill>
                  <a:schemeClr val="tx1"/>
                </a:solidFill>
                <a:ea typeface="仿宋_GB2312" panose="02010609030101010101" pitchFamily="49" charset="-122"/>
              </a:rPr>
              <a:t>。</a:t>
            </a:r>
            <a:endParaRPr lang="zh-CN" altLang="en-US" sz="3600" b="1">
              <a:solidFill>
                <a:schemeClr val="tx1"/>
              </a:solidFill>
              <a:ea typeface="仿宋_GB2312" panose="02010609030101010101" pitchFamily="49" charset="-122"/>
            </a:endParaRPr>
          </a:p>
          <a:p>
            <a:pPr marL="342900" lvl="0" indent="-342900" eaLnBrk="1" latinLnBrk="0" hangingPunct="1">
              <a:buNone/>
            </a:pPr>
            <a:endParaRPr lang="zh-CN" altLang="en-US" sz="3200" b="1">
              <a:solidFill>
                <a:schemeClr val="tx1"/>
              </a:solidFill>
              <a:ea typeface="仿宋_GB2312" panose="02010609030101010101" pitchFamily="49" charset="-122"/>
            </a:endParaRPr>
          </a:p>
          <a:p>
            <a:pPr marL="342900" lvl="0" indent="-342900" eaLnBrk="1" latinLnBrk="0" hangingPunct="1"/>
            <a:endParaRPr lang="zh-CN" altLang="en-US" sz="3200" b="1">
              <a:solidFill>
                <a:schemeClr val="tx1"/>
              </a:solidFill>
              <a:ea typeface="仿宋_GB2312" panose="02010609030101010101" pitchFamily="49" charset="-122"/>
            </a:endParaRP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a:xfrm>
            <a:off x="8461375" y="274638"/>
            <a:ext cx="225425" cy="1143000"/>
          </a:xfrm>
          <a:ln/>
        </p:spPr>
        <p:txBody>
          <a:bodyPr anchor="ctr"/>
          <a:p>
            <a:pPr marL="0" lvl="0" indent="0" eaLnBrk="1" latinLnBrk="0" hangingPunct="1">
              <a:buNone/>
            </a:pPr>
            <a:r>
              <a:rPr lang="en-US" altLang="zh-CN"/>
              <a:t> </a:t>
            </a:r>
            <a:endParaRPr lang="en-US" altLang="zh-CN"/>
          </a:p>
        </p:txBody>
      </p:sp>
      <p:sp>
        <p:nvSpPr>
          <p:cNvPr id="35843" name="内容占位符 35842"/>
          <p:cNvSpPr>
            <a:spLocks noGrp="1"/>
          </p:cNvSpPr>
          <p:nvPr>
            <p:ph/>
          </p:nvPr>
        </p:nvSpPr>
        <p:spPr>
          <a:xfrm>
            <a:off x="323850" y="836613"/>
            <a:ext cx="8569325" cy="5291137"/>
          </a:xfrm>
          <a:prstGeom prst="rect">
            <a:avLst/>
          </a:prstGeom>
          <a:noFill/>
          <a:ln w="9525">
            <a:noFill/>
          </a:ln>
        </p:spPr>
        <p:txBody>
          <a:bodyPr/>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高等教育学生资助类的</a:t>
            </a:r>
            <a:r>
              <a:rPr lang="zh-CN" altLang="en-US" sz="3600" b="1">
                <a:solidFill>
                  <a:srgbClr val="FF0000"/>
                </a:solidFill>
                <a:ea typeface="仿宋_GB2312" panose="02010609030101010101" pitchFamily="49" charset="-122"/>
              </a:rPr>
              <a:t>学校资助</a:t>
            </a:r>
            <a:r>
              <a:rPr lang="zh-CN" altLang="en-US" sz="3600" b="1">
                <a:solidFill>
                  <a:schemeClr val="tx1"/>
                </a:solidFill>
                <a:ea typeface="仿宋_GB2312" panose="02010609030101010101" pitchFamily="49" charset="-122"/>
              </a:rPr>
              <a:t>文件材料具体编制档号如下：</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(1)</a:t>
            </a:r>
            <a:r>
              <a:rPr lang="zh-CN" altLang="en-US" sz="3600" b="1">
                <a:solidFill>
                  <a:schemeClr val="tx1"/>
                </a:solidFill>
                <a:ea typeface="仿宋_GB2312" panose="02010609030101010101" pitchFamily="49" charset="-122"/>
              </a:rPr>
              <a:t>勤工助学</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GD2.1—01.02.03…n</a:t>
            </a:r>
            <a:endParaRPr lang="en-US" altLang="zh-CN"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600" b="1">
                <a:solidFill>
                  <a:schemeClr val="tx1"/>
                </a:solidFill>
                <a:ea typeface="仿宋_GB2312" panose="02010609030101010101" pitchFamily="49" charset="-122"/>
              </a:rPr>
              <a:t>(2)</a:t>
            </a:r>
            <a:r>
              <a:rPr lang="zh-CN" altLang="en-US" sz="3600" b="1">
                <a:solidFill>
                  <a:schemeClr val="tx1"/>
                </a:solidFill>
                <a:ea typeface="仿宋_GB2312" panose="02010609030101010101" pitchFamily="49" charset="-122"/>
              </a:rPr>
              <a:t>学费提取</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600" b="1">
                <a:solidFill>
                  <a:schemeClr val="tx1"/>
                </a:solidFill>
                <a:ea typeface="仿宋_GB2312" panose="02010609030101010101" pitchFamily="49" charset="-122"/>
              </a:rPr>
              <a:t>  </a:t>
            </a:r>
            <a:r>
              <a:rPr lang="en-US" altLang="zh-CN" sz="3600" b="1">
                <a:solidFill>
                  <a:schemeClr val="tx1"/>
                </a:solidFill>
                <a:ea typeface="仿宋_GB2312" panose="02010609030101010101" pitchFamily="49" charset="-122"/>
              </a:rPr>
              <a:t>GD2.2—01.02.03…n</a:t>
            </a:r>
            <a:r>
              <a:rPr lang="zh-CN" altLang="en-US" sz="3600" b="1">
                <a:solidFill>
                  <a:schemeClr val="tx1"/>
                </a:solidFill>
                <a:ea typeface="仿宋_GB2312" panose="02010609030101010101" pitchFamily="49" charset="-122"/>
              </a:rPr>
              <a:t>。</a:t>
            </a:r>
            <a:endParaRPr lang="zh-CN" altLang="en-US" sz="3600" b="1">
              <a:solidFill>
                <a:schemeClr val="tx1"/>
              </a:solidFill>
              <a:ea typeface="仿宋_GB2312" panose="02010609030101010101" pitchFamily="49" charset="-122"/>
            </a:endParaRPr>
          </a:p>
          <a:p>
            <a:pPr marL="342900" lvl="0" indent="-342900"/>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u"/>
            </a:pPr>
            <a:r>
              <a:rPr lang="zh-CN" altLang="en-US" sz="3600" b="1">
                <a:solidFill>
                  <a:schemeClr val="tx1"/>
                </a:solidFill>
                <a:ea typeface="仿宋_GB2312" panose="02010609030101010101" pitchFamily="49" charset="-122"/>
              </a:rPr>
              <a:t>案卷号即该案卷排列的顺序号。</a:t>
            </a:r>
            <a:endParaRPr lang="zh-CN" altLang="en-US" sz="3600" b="1">
              <a:solidFill>
                <a:schemeClr val="tx1"/>
              </a:solidFill>
              <a:ea typeface="仿宋_GB2312" panose="02010609030101010101" pitchFamily="49" charset="-122"/>
            </a:endParaRPr>
          </a:p>
          <a:p>
            <a:pPr marL="342900" lvl="0" indent="-342900"/>
            <a:endParaRPr lang="zh-CN" altLang="en-US" sz="3200" b="1">
              <a:solidFill>
                <a:schemeClr val="tx1"/>
              </a:solidFill>
              <a:ea typeface="仿宋_GB2312" panose="02010609030101010101" pitchFamily="49" charset="-122"/>
            </a:endParaRPr>
          </a:p>
          <a:p>
            <a:pPr marL="342900" lvl="0" indent="-342900"/>
            <a:endParaRPr lang="zh-CN" altLang="en-US" sz="3600"/>
          </a:p>
          <a:p>
            <a:pPr marL="342900" lvl="0" indent="-342900" eaLnBrk="1" latinLnBrk="0" hangingPunct="1"/>
            <a:endParaRPr lang="zh-CN" altLang="en-US" sz="3600" b="1">
              <a:solidFill>
                <a:schemeClr val="tx1"/>
              </a:solidFill>
              <a:latin typeface="仿宋_GB2312" panose="02010609030101010101" pitchFamily="49" charset="-122"/>
              <a:ea typeface="仿宋_GB2312" panose="02010609030101010101" pitchFamily="49" charset="-122"/>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36865"/>
          <p:cNvSpPr>
            <a:spLocks noGrp="1"/>
          </p:cNvSpPr>
          <p:nvPr>
            <p:ph type="title"/>
          </p:nvPr>
        </p:nvSpPr>
        <p:spPr>
          <a:xfrm>
            <a:off x="8027988" y="274638"/>
            <a:ext cx="658812" cy="1143000"/>
          </a:xfrm>
          <a:ln/>
        </p:spPr>
        <p:txBody>
          <a:bodyPr anchor="ctr"/>
          <a:p>
            <a:pPr marL="0" lvl="0" indent="0">
              <a:buNone/>
            </a:pPr>
            <a:r>
              <a:rPr lang="en-US" altLang="zh-CN"/>
              <a:t> </a:t>
            </a:r>
            <a:endParaRPr lang="en-US" altLang="zh-CN"/>
          </a:p>
        </p:txBody>
      </p:sp>
      <p:sp>
        <p:nvSpPr>
          <p:cNvPr id="36867" name="内容占位符 36866"/>
          <p:cNvSpPr>
            <a:spLocks noGrp="1"/>
          </p:cNvSpPr>
          <p:nvPr>
            <p:ph/>
          </p:nvPr>
        </p:nvSpPr>
        <p:spPr>
          <a:xfrm>
            <a:off x="179388" y="620713"/>
            <a:ext cx="8785225" cy="5505450"/>
          </a:xfrm>
          <a:prstGeom prst="rect">
            <a:avLst/>
          </a:prstGeom>
          <a:noFill/>
          <a:ln w="9525">
            <a:noFill/>
          </a:ln>
        </p:spPr>
        <p:txBody>
          <a:bodyPr/>
          <a:p>
            <a:pPr marL="342900" lvl="0" indent="-342900">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（二）档案盒脊背项目包括：全宗号、目录号、案卷号、年度、保管期限（见附图</a:t>
            </a:r>
            <a:r>
              <a:rPr lang="en-US" altLang="zh-CN" sz="3200" b="1">
                <a:solidFill>
                  <a:schemeClr val="tx1"/>
                </a:solidFill>
                <a:ea typeface="仿宋_GB2312" panose="02010609030101010101" pitchFamily="49" charset="-122"/>
              </a:rPr>
              <a:t>5</a:t>
            </a:r>
            <a:r>
              <a:rPr lang="zh-CN" altLang="en-US" sz="3200" b="1">
                <a:solidFill>
                  <a:schemeClr val="tx1"/>
                </a:solidFill>
                <a:ea typeface="仿宋_GB2312" panose="02010609030101010101" pitchFamily="49" charset="-122"/>
              </a:rPr>
              <a:t>）。</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全宗号、目录号、案卷号：填写方法应与案卷封面所标识一致。</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年度：填写资助业务材料形成的年份。</a:t>
            </a:r>
            <a:endParaRPr lang="zh-CN" altLang="en-US" sz="3200" b="1">
              <a:solidFill>
                <a:schemeClr val="tx1"/>
              </a:solidFill>
              <a:ea typeface="仿宋_GB2312" panose="02010609030101010101" pitchFamily="49" charset="-122"/>
            </a:endParaRPr>
          </a:p>
          <a:p>
            <a:pPr marL="342900" lvl="0" indent="-342900">
              <a:buNone/>
            </a:pPr>
            <a:r>
              <a:rPr lang="zh-CN" altLang="en-US" sz="3200" b="1">
                <a:solidFill>
                  <a:schemeClr val="tx1"/>
                </a:solidFill>
                <a:ea typeface="仿宋_GB2312" panose="02010609030101010101" pitchFamily="49" charset="-122"/>
              </a:rPr>
              <a:t>            如：</a:t>
            </a:r>
            <a:r>
              <a:rPr lang="en-US" altLang="zh-CN" sz="3200" b="1">
                <a:solidFill>
                  <a:schemeClr val="tx1"/>
                </a:solidFill>
                <a:ea typeface="仿宋_GB2312" panose="02010609030101010101" pitchFamily="49" charset="-122"/>
              </a:rPr>
              <a:t>2012</a:t>
            </a:r>
            <a:endParaRPr lang="en-US" altLang="zh-CN"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zh-CN" altLang="en-US" sz="3200" b="1">
                <a:solidFill>
                  <a:schemeClr val="tx1"/>
                </a:solidFill>
                <a:latin typeface="宋体" panose="02010600030101010101" pitchFamily="2" charset="-122"/>
                <a:ea typeface="仿宋_GB2312" panose="02010609030101010101" pitchFamily="49" charset="-122"/>
              </a:rPr>
              <a:t>保管期限：立卷时应依据有关规定填写组卷时划定的保管期限。直接用汉字和年代标注。</a:t>
            </a:r>
            <a:endParaRPr lang="zh-CN" altLang="en-US" sz="3200" b="1">
              <a:solidFill>
                <a:schemeClr val="tx1"/>
              </a:solidFill>
              <a:latin typeface="宋体" panose="02010600030101010101" pitchFamily="2" charset="-122"/>
              <a:ea typeface="仿宋_GB2312" panose="02010609030101010101" pitchFamily="49" charset="-122"/>
            </a:endParaRPr>
          </a:p>
          <a:p>
            <a:pPr marL="342900" lvl="0" indent="-342900">
              <a:buNone/>
            </a:pPr>
            <a:r>
              <a:rPr lang="zh-CN" altLang="en-US" sz="3200" b="1">
                <a:solidFill>
                  <a:schemeClr val="tx1"/>
                </a:solidFill>
                <a:latin typeface="宋体" panose="02010600030101010101" pitchFamily="2" charset="-122"/>
                <a:ea typeface="仿宋_GB2312" panose="02010609030101010101" pitchFamily="49" charset="-122"/>
              </a:rPr>
              <a:t>      如：</a:t>
            </a:r>
            <a:r>
              <a:rPr lang="zh-CN" altLang="en-US" sz="3200" b="1">
                <a:solidFill>
                  <a:srgbClr val="FF0000"/>
                </a:solidFill>
                <a:latin typeface="宋体" panose="02010600030101010101" pitchFamily="2" charset="-122"/>
                <a:ea typeface="仿宋_GB2312" panose="02010609030101010101" pitchFamily="49" charset="-122"/>
              </a:rPr>
              <a:t>永久</a:t>
            </a:r>
            <a:r>
              <a:rPr lang="zh-CN" altLang="en-US" sz="3200" b="1">
                <a:solidFill>
                  <a:schemeClr val="tx1"/>
                </a:solidFill>
                <a:latin typeface="宋体" panose="02010600030101010101" pitchFamily="2" charset="-122"/>
                <a:ea typeface="仿宋_GB2312" panose="02010609030101010101" pitchFamily="49" charset="-122"/>
              </a:rPr>
              <a:t>、</a:t>
            </a:r>
            <a:r>
              <a:rPr lang="en-US" altLang="zh-CN" sz="3200" b="1">
                <a:solidFill>
                  <a:schemeClr val="tx1"/>
                </a:solidFill>
                <a:latin typeface="宋体" panose="02010600030101010101" pitchFamily="2" charset="-122"/>
                <a:ea typeface="仿宋_GB2312" panose="02010609030101010101" pitchFamily="49" charset="-122"/>
              </a:rPr>
              <a:t>30</a:t>
            </a:r>
            <a:r>
              <a:rPr lang="zh-CN" altLang="en-US" sz="3200" b="1">
                <a:solidFill>
                  <a:schemeClr val="tx1"/>
                </a:solidFill>
                <a:latin typeface="宋体" panose="02010600030101010101" pitchFamily="2" charset="-122"/>
                <a:ea typeface="仿宋_GB2312" panose="02010609030101010101" pitchFamily="49" charset="-122"/>
              </a:rPr>
              <a:t>年、</a:t>
            </a:r>
            <a:r>
              <a:rPr lang="en-US" altLang="zh-CN" sz="3200" b="1">
                <a:solidFill>
                  <a:schemeClr val="tx1"/>
                </a:solidFill>
                <a:latin typeface="宋体" panose="02010600030101010101" pitchFamily="2" charset="-122"/>
                <a:ea typeface="仿宋_GB2312" panose="02010609030101010101" pitchFamily="49" charset="-122"/>
              </a:rPr>
              <a:t>10</a:t>
            </a:r>
            <a:r>
              <a:rPr lang="zh-CN" altLang="en-US" sz="3200" b="1">
                <a:solidFill>
                  <a:schemeClr val="tx1"/>
                </a:solidFill>
                <a:latin typeface="宋体" panose="02010600030101010101" pitchFamily="2" charset="-122"/>
                <a:ea typeface="仿宋_GB2312" panose="02010609030101010101" pitchFamily="49" charset="-122"/>
              </a:rPr>
              <a:t>年。</a:t>
            </a:r>
            <a:endParaRPr lang="zh-CN" altLang="en-US" sz="3200" b="1">
              <a:solidFill>
                <a:schemeClr val="tx1"/>
              </a:solidFill>
              <a:latin typeface="宋体" panose="02010600030101010101" pitchFamily="2" charset="-122"/>
              <a:ea typeface="仿宋_GB2312" panose="02010609030101010101" pitchFamily="49" charset="-122"/>
            </a:endParaRPr>
          </a:p>
          <a:p>
            <a:pPr marL="342900" lvl="0" indent="-342900"/>
            <a:endParaRPr lang="zh-CN" altLang="en-US"/>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a:spLocks noGrp="1"/>
          </p:cNvSpPr>
          <p:nvPr>
            <p:ph type="title"/>
          </p:nvPr>
        </p:nvSpPr>
        <p:spPr>
          <a:xfrm>
            <a:off x="457200" y="476250"/>
            <a:ext cx="8229600" cy="1368425"/>
          </a:xfrm>
          <a:ln/>
        </p:spPr>
        <p:txBody>
          <a:bodyPr anchor="ctr"/>
          <a:p>
            <a:pPr marL="0" lvl="0" indent="0">
              <a:buNone/>
            </a:pPr>
            <a:r>
              <a:rPr lang="zh-CN" altLang="en-US" sz="3600" b="1">
                <a:solidFill>
                  <a:schemeClr val="tx1"/>
                </a:solidFill>
                <a:latin typeface="微软雅黑" pitchFamily="34" charset="-122"/>
              </a:rPr>
              <a:t>案卷脊背</a:t>
            </a:r>
            <a:r>
              <a:rPr lang="en-US" altLang="zh-CN" sz="3600" b="1">
                <a:solidFill>
                  <a:schemeClr val="tx1"/>
                </a:solidFill>
                <a:latin typeface="微软雅黑" pitchFamily="34" charset="-122"/>
              </a:rPr>
              <a:t>(</a:t>
            </a:r>
            <a:r>
              <a:rPr lang="zh-CN" altLang="en-US" sz="3600" b="1">
                <a:solidFill>
                  <a:schemeClr val="tx1"/>
                </a:solidFill>
                <a:latin typeface="微软雅黑" pitchFamily="34" charset="-122"/>
              </a:rPr>
              <a:t>侧面</a:t>
            </a:r>
            <a:r>
              <a:rPr lang="en-US" altLang="zh-CN" sz="3600" b="1">
                <a:solidFill>
                  <a:schemeClr val="tx1"/>
                </a:solidFill>
                <a:latin typeface="微软雅黑" pitchFamily="34" charset="-122"/>
              </a:rPr>
              <a:t>)</a:t>
            </a:r>
            <a:r>
              <a:rPr lang="zh-CN" altLang="en-US" sz="3600" b="1">
                <a:solidFill>
                  <a:schemeClr val="tx1"/>
                </a:solidFill>
                <a:latin typeface="微软雅黑" pitchFamily="34" charset="-122"/>
              </a:rPr>
              <a:t>式样：</a:t>
            </a:r>
            <a:endParaRPr lang="zh-CN" altLang="en-US" sz="3600" b="1">
              <a:solidFill>
                <a:schemeClr val="tx1"/>
              </a:solidFill>
              <a:latin typeface="微软雅黑" pitchFamily="34" charset="-122"/>
            </a:endParaRPr>
          </a:p>
        </p:txBody>
      </p:sp>
      <p:graphicFrame>
        <p:nvGraphicFramePr>
          <p:cNvPr id="37891" name="表格 37890"/>
          <p:cNvGraphicFramePr/>
          <p:nvPr/>
        </p:nvGraphicFramePr>
        <p:xfrm>
          <a:off x="5435600" y="1600200"/>
          <a:ext cx="2781300" cy="4889500"/>
        </p:xfrm>
        <a:graphic>
          <a:graphicData uri="http://schemas.openxmlformats.org/drawingml/2006/table">
            <a:tbl>
              <a:tblPr/>
              <a:tblGrid>
                <a:gridCol w="2735263"/>
              </a:tblGrid>
              <a:tr h="808038">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endParaRPr lang="en-US" altLang="zh-CN" sz="2400" b="1">
                        <a:latin typeface="微软雅黑" pitchFamily="34" charset="-122"/>
                        <a:ea typeface="微软雅黑" pitchFamily="34" charset="-122"/>
                      </a:endParaRPr>
                    </a:p>
                    <a:p>
                      <a:pPr marL="0" lvl="0" indent="0" algn="ctr"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上下</a:t>
                      </a:r>
                      <a:r>
                        <a:rPr lang="en-US" altLang="zh-CN" sz="2400" b="1">
                          <a:latin typeface="微软雅黑" pitchFamily="34" charset="-122"/>
                          <a:ea typeface="微软雅黑" pitchFamily="34" charset="-122"/>
                        </a:rPr>
                        <a:t>40mm)</a:t>
                      </a:r>
                      <a:endParaRPr lang="zh-CN" altLang="en-US" sz="24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8037">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全宗号</a:t>
                      </a:r>
                      <a:endParaRPr lang="zh-CN" altLang="en-US" sz="2400" b="1">
                        <a:latin typeface="微软雅黑" pitchFamily="34" charset="-122"/>
                        <a:ea typeface="微软雅黑" pitchFamily="34" charset="-122"/>
                      </a:endParaRPr>
                    </a:p>
                    <a:p>
                      <a:pPr marL="0" lvl="0" indent="0" algn="ctr"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上下</a:t>
                      </a:r>
                      <a:r>
                        <a:rPr lang="en-US" altLang="zh-CN" sz="2400" b="1">
                          <a:latin typeface="微软雅黑" pitchFamily="34" charset="-122"/>
                          <a:ea typeface="微软雅黑" pitchFamily="34" charset="-122"/>
                        </a:rPr>
                        <a:t>40mm)</a:t>
                      </a:r>
                      <a:endParaRPr lang="zh-CN" altLang="en-US" sz="24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962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目录号</a:t>
                      </a:r>
                      <a:endParaRPr lang="zh-CN" altLang="en-US" sz="2400" b="1">
                        <a:latin typeface="微软雅黑" pitchFamily="34" charset="-122"/>
                        <a:ea typeface="微软雅黑" pitchFamily="34" charset="-122"/>
                      </a:endParaRPr>
                    </a:p>
                    <a:p>
                      <a:pPr marL="0" lvl="0" indent="0" algn="ctr"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上下</a:t>
                      </a:r>
                      <a:r>
                        <a:rPr lang="en-US" altLang="zh-CN" sz="2400" b="1">
                          <a:latin typeface="微软雅黑" pitchFamily="34" charset="-122"/>
                          <a:ea typeface="微软雅黑" pitchFamily="34" charset="-122"/>
                        </a:rPr>
                        <a:t>60mm)</a:t>
                      </a:r>
                      <a:endParaRPr lang="zh-CN" altLang="en-US" sz="24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8038">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案卷号</a:t>
                      </a:r>
                      <a:endParaRPr lang="zh-CN" altLang="en-US" sz="2400" b="1">
                        <a:latin typeface="微软雅黑" pitchFamily="34" charset="-122"/>
                        <a:ea typeface="微软雅黑" pitchFamily="34" charset="-122"/>
                      </a:endParaRPr>
                    </a:p>
                    <a:p>
                      <a:pPr marL="0" lvl="0" indent="0" algn="ctr"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上下</a:t>
                      </a:r>
                      <a:r>
                        <a:rPr lang="en-US" altLang="zh-CN" sz="2400" b="1">
                          <a:latin typeface="微软雅黑" pitchFamily="34" charset="-122"/>
                          <a:ea typeface="微软雅黑" pitchFamily="34" charset="-122"/>
                        </a:rPr>
                        <a:t>40mm)</a:t>
                      </a:r>
                      <a:endParaRPr lang="zh-CN" altLang="en-US" sz="24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962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年 度</a:t>
                      </a:r>
                      <a:endParaRPr lang="zh-CN" altLang="en-US" sz="2400" b="1">
                        <a:latin typeface="微软雅黑" pitchFamily="34" charset="-122"/>
                        <a:ea typeface="微软雅黑" pitchFamily="34" charset="-122"/>
                      </a:endParaRPr>
                    </a:p>
                    <a:p>
                      <a:pPr marL="0" lvl="0" indent="0" algn="ctr"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上下</a:t>
                      </a:r>
                      <a:r>
                        <a:rPr lang="en-US" altLang="zh-CN" sz="2400" b="1">
                          <a:latin typeface="微软雅黑" pitchFamily="34" charset="-122"/>
                          <a:ea typeface="微软雅黑" pitchFamily="34" charset="-122"/>
                        </a:rPr>
                        <a:t>40mm)</a:t>
                      </a:r>
                      <a:endParaRPr lang="zh-CN" altLang="en-US" sz="24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8037">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400" b="1">
                          <a:latin typeface="微软雅黑" pitchFamily="34" charset="-122"/>
                          <a:ea typeface="微软雅黑" pitchFamily="34" charset="-122"/>
                        </a:rPr>
                        <a:t>保管期限</a:t>
                      </a:r>
                      <a:endParaRPr lang="zh-CN" altLang="en-US" sz="2400" b="1">
                        <a:latin typeface="微软雅黑" pitchFamily="34" charset="-122"/>
                        <a:ea typeface="微软雅黑" pitchFamily="34" charset="-122"/>
                      </a:endParaRPr>
                    </a:p>
                    <a:p>
                      <a:pPr marL="0" lvl="0" indent="0" algn="ctr" eaLnBrk="1" latinLnBrk="0" hangingPunct="1">
                        <a:buNone/>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上下</a:t>
                      </a:r>
                      <a:r>
                        <a:rPr lang="en-US" altLang="zh-CN" sz="2400" b="1">
                          <a:latin typeface="微软雅黑" pitchFamily="34" charset="-122"/>
                          <a:ea typeface="微软雅黑" pitchFamily="34" charset="-122"/>
                        </a:rPr>
                        <a:t>40mm)</a:t>
                      </a:r>
                      <a:endParaRPr lang="zh-CN" altLang="en-US" sz="2400" b="1">
                        <a:latin typeface="微软雅黑" pitchFamily="34" charset="-122"/>
                        <a:ea typeface="微软雅黑"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7917" name="文本框 37916"/>
          <p:cNvSpPr txBox="1"/>
          <p:nvPr/>
        </p:nvSpPr>
        <p:spPr>
          <a:xfrm>
            <a:off x="323850" y="1628775"/>
            <a:ext cx="4824413" cy="1063625"/>
          </a:xfrm>
          <a:prstGeom prst="rect">
            <a:avLst/>
          </a:prstGeom>
          <a:noFill/>
          <a:ln w="9525">
            <a:noFill/>
          </a:ln>
        </p:spPr>
        <p:txBody>
          <a:bodyPr>
            <a:spAutoFit/>
          </a:bodyPr>
          <a:p>
            <a:pPr marL="0" lvl="0" indent="0" eaLnBrk="1" latinLnBrk="0" hangingPunct="1">
              <a:buNone/>
            </a:pPr>
            <a:r>
              <a:rPr lang="en-US" altLang="zh-CN" sz="3200" b="1">
                <a:latin typeface="Arial" panose="020B0604020202020204" pitchFamily="34" charset="0"/>
                <a:ea typeface="宋体" panose="02010600030101010101" pitchFamily="2" charset="-122"/>
              </a:rPr>
              <a:t> (310×20mm</a:t>
            </a: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30mm</a:t>
            </a: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40mm </a:t>
            </a: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50mm</a:t>
            </a: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60mm) </a:t>
            </a:r>
            <a:endParaRPr lang="en-US" altLang="zh-CN" sz="3200" b="1">
              <a:latin typeface="Arial" panose="020B0604020202020204" pitchFamily="34" charset="0"/>
              <a:ea typeface="宋体" panose="02010600030101010101" pitchFamily="2" charset="-122"/>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38913"/>
          <p:cNvSpPr>
            <a:spLocks noGrp="1"/>
          </p:cNvSpPr>
          <p:nvPr>
            <p:ph type="title"/>
          </p:nvPr>
        </p:nvSpPr>
        <p:spPr>
          <a:ln/>
        </p:spPr>
        <p:txBody>
          <a:bodyPr anchor="ctr"/>
          <a:p>
            <a:pPr marL="0" lvl="0" indent="0">
              <a:buNone/>
            </a:pPr>
            <a:r>
              <a:rPr lang="zh-CN" altLang="en-US" b="1">
                <a:solidFill>
                  <a:schemeClr val="tx1"/>
                </a:solidFill>
                <a:latin typeface="微软雅黑" pitchFamily="34" charset="-122"/>
              </a:rPr>
              <a:t>案卷脊背</a:t>
            </a:r>
            <a:r>
              <a:rPr lang="en-US" altLang="zh-CN" b="1">
                <a:solidFill>
                  <a:schemeClr val="tx1"/>
                </a:solidFill>
                <a:latin typeface="微软雅黑" pitchFamily="34" charset="-122"/>
              </a:rPr>
              <a:t>(</a:t>
            </a:r>
            <a:r>
              <a:rPr lang="zh-CN" altLang="en-US" b="1">
                <a:solidFill>
                  <a:schemeClr val="tx1"/>
                </a:solidFill>
                <a:latin typeface="微软雅黑" pitchFamily="34" charset="-122"/>
              </a:rPr>
              <a:t>侧面</a:t>
            </a:r>
            <a:r>
              <a:rPr lang="en-US" altLang="zh-CN" b="1">
                <a:solidFill>
                  <a:schemeClr val="tx1"/>
                </a:solidFill>
                <a:latin typeface="微软雅黑" pitchFamily="34" charset="-122"/>
              </a:rPr>
              <a:t>)</a:t>
            </a:r>
            <a:r>
              <a:rPr lang="zh-CN" altLang="en-US" b="1">
                <a:solidFill>
                  <a:schemeClr val="tx1"/>
                </a:solidFill>
                <a:latin typeface="微软雅黑" pitchFamily="34" charset="-122"/>
              </a:rPr>
              <a:t>式样：</a:t>
            </a:r>
            <a:endParaRPr lang="zh-CN" altLang="en-US"/>
          </a:p>
        </p:txBody>
      </p:sp>
      <p:graphicFrame>
        <p:nvGraphicFramePr>
          <p:cNvPr id="38915" name="表格 38914"/>
          <p:cNvGraphicFramePr/>
          <p:nvPr/>
        </p:nvGraphicFramePr>
        <p:xfrm>
          <a:off x="3203575" y="1600200"/>
          <a:ext cx="3068638" cy="4759325"/>
        </p:xfrm>
        <a:graphic>
          <a:graphicData uri="http://schemas.openxmlformats.org/drawingml/2006/table">
            <a:tbl>
              <a:tblPr/>
              <a:tblGrid>
                <a:gridCol w="3022600"/>
              </a:tblGrid>
              <a:tr h="674688">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5812">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4000" b="1">
                          <a:ea typeface="微软雅黑" pitchFamily="34" charset="-122"/>
                        </a:rPr>
                        <a:t>0178</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06463">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4000" b="1">
                          <a:ea typeface="微软雅黑" pitchFamily="34" charset="-122"/>
                        </a:rPr>
                        <a:t>YW1</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422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4000" b="1">
                          <a:ea typeface="微软雅黑" pitchFamily="34" charset="-122"/>
                        </a:rPr>
                        <a:t>01</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5812">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4000" b="1">
                          <a:ea typeface="微软雅黑" pitchFamily="34" charset="-122"/>
                        </a:rPr>
                        <a:t>2013</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422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4000" b="1">
                          <a:ea typeface="微软雅黑" pitchFamily="34" charset="-122"/>
                        </a:rPr>
                        <a:t>永久</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a:ln/>
        </p:spPr>
        <p:txBody>
          <a:bodyPr anchor="ctr"/>
          <a:p>
            <a:pPr marL="0" lvl="0" indent="0">
              <a:buNone/>
            </a:pPr>
            <a:r>
              <a:rPr lang="zh-CN" altLang="en-US" b="1">
                <a:solidFill>
                  <a:schemeClr val="tx1"/>
                </a:solidFill>
                <a:latin typeface="微软雅黑" pitchFamily="34" charset="-122"/>
              </a:rPr>
              <a:t>案卷脊背</a:t>
            </a:r>
            <a:r>
              <a:rPr lang="en-US" altLang="zh-CN" b="1">
                <a:solidFill>
                  <a:schemeClr val="tx1"/>
                </a:solidFill>
                <a:latin typeface="微软雅黑" pitchFamily="34" charset="-122"/>
              </a:rPr>
              <a:t>(</a:t>
            </a:r>
            <a:r>
              <a:rPr lang="zh-CN" altLang="en-US" b="1">
                <a:solidFill>
                  <a:schemeClr val="tx1"/>
                </a:solidFill>
                <a:latin typeface="微软雅黑" pitchFamily="34" charset="-122"/>
              </a:rPr>
              <a:t>侧面</a:t>
            </a:r>
            <a:r>
              <a:rPr lang="en-US" altLang="zh-CN" b="1">
                <a:solidFill>
                  <a:schemeClr val="tx1"/>
                </a:solidFill>
                <a:latin typeface="微软雅黑" pitchFamily="34" charset="-122"/>
              </a:rPr>
              <a:t>)</a:t>
            </a:r>
            <a:r>
              <a:rPr lang="zh-CN" altLang="en-US" b="1">
                <a:solidFill>
                  <a:schemeClr val="tx1"/>
                </a:solidFill>
                <a:latin typeface="微软雅黑" pitchFamily="34" charset="-122"/>
              </a:rPr>
              <a:t>式样：</a:t>
            </a:r>
            <a:endParaRPr lang="zh-CN" altLang="en-US"/>
          </a:p>
        </p:txBody>
      </p:sp>
      <p:graphicFrame>
        <p:nvGraphicFramePr>
          <p:cNvPr id="39939" name="表格 39938"/>
          <p:cNvGraphicFramePr/>
          <p:nvPr/>
        </p:nvGraphicFramePr>
        <p:xfrm>
          <a:off x="2987675" y="1600200"/>
          <a:ext cx="3716338" cy="4889500"/>
        </p:xfrm>
        <a:graphic>
          <a:graphicData uri="http://schemas.openxmlformats.org/drawingml/2006/table">
            <a:tbl>
              <a:tblPr/>
              <a:tblGrid>
                <a:gridCol w="3670300"/>
              </a:tblGrid>
              <a:tr h="808038">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8037">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4000" b="1">
                          <a:ea typeface="微软雅黑" pitchFamily="34" charset="-122"/>
                        </a:rPr>
                        <a:t>0168</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962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4000" b="1">
                          <a:ea typeface="仿宋_GB2312" panose="02010609030101010101" pitchFamily="49" charset="-122"/>
                        </a:rPr>
                        <a:t>GD1.2</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8038">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4000" b="1">
                          <a:ea typeface="微软雅黑" pitchFamily="34" charset="-122"/>
                        </a:rPr>
                        <a:t>03</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962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en-US" altLang="zh-CN" sz="4000" b="1">
                          <a:ea typeface="微软雅黑" pitchFamily="34" charset="-122"/>
                        </a:rPr>
                        <a:t>2012</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8037">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4000" b="1">
                          <a:ea typeface="微软雅黑" pitchFamily="34" charset="-122"/>
                        </a:rPr>
                        <a:t>永久</a:t>
                      </a:r>
                      <a:endParaRPr lang="zh-CN" altLang="en-US" sz="4000" b="1">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p:cNvSpPr>
          <p:nvPr>
            <p:ph type="title"/>
          </p:nvPr>
        </p:nvSpPr>
        <p:spPr>
          <a:xfrm>
            <a:off x="8461375" y="274638"/>
            <a:ext cx="225425" cy="1143000"/>
          </a:xfrm>
          <a:ln/>
        </p:spPr>
        <p:txBody>
          <a:bodyPr anchor="ctr"/>
          <a:p>
            <a:pPr marL="0" lvl="0" indent="0" eaLnBrk="1" latinLnBrk="0" hangingPunct="1">
              <a:buNone/>
            </a:pPr>
            <a:r>
              <a:rPr lang="en-US" altLang="zh-CN"/>
              <a:t> </a:t>
            </a:r>
            <a:endParaRPr lang="en-US" altLang="zh-CN"/>
          </a:p>
        </p:txBody>
      </p:sp>
      <p:sp>
        <p:nvSpPr>
          <p:cNvPr id="40963" name="内容占位符 40962"/>
          <p:cNvSpPr>
            <a:spLocks noGrp="1"/>
          </p:cNvSpPr>
          <p:nvPr>
            <p:ph/>
          </p:nvPr>
        </p:nvSpPr>
        <p:spPr>
          <a:xfrm>
            <a:off x="468313" y="836613"/>
            <a:ext cx="8496300" cy="5616575"/>
          </a:xfrm>
          <a:prstGeom prst="rect">
            <a:avLst/>
          </a:prstGeom>
          <a:noFill/>
          <a:ln w="9525">
            <a:noFill/>
          </a:ln>
        </p:spPr>
        <p:txBody>
          <a:bodyPr/>
          <a:p>
            <a:pPr marL="34925" lvl="0" indent="-34925">
              <a:spcBef>
                <a:spcPct val="0"/>
              </a:spcBef>
              <a:buClrTx/>
              <a:buSzPct val="100000"/>
              <a:buFont typeface="Wingdings" panose="05000000000000000000" pitchFamily="2" charset="2"/>
              <a:buChar char="u"/>
            </a:pPr>
            <a:r>
              <a:rPr lang="zh-CN" altLang="en-US" sz="3200" b="1">
                <a:solidFill>
                  <a:schemeClr val="tx1"/>
                </a:solidFill>
                <a:ea typeface="仿宋_GB2312" panose="02010609030101010101" pitchFamily="49" charset="-122"/>
              </a:rPr>
              <a:t>档号格式：全宗号</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年度</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类别代码</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属类代码</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案卷号。</a:t>
            </a:r>
            <a:endParaRPr lang="zh-CN" altLang="en-US" sz="3200" b="1">
              <a:solidFill>
                <a:schemeClr val="tx1"/>
              </a:solidFill>
              <a:ea typeface="仿宋_GB2312" panose="02010609030101010101" pitchFamily="49" charset="-122"/>
            </a:endParaRPr>
          </a:p>
          <a:p>
            <a:pPr marL="34925" lvl="0" indent="-34925">
              <a:spcBef>
                <a:spcPct val="0"/>
              </a:spcBef>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例：</a:t>
            </a:r>
            <a:r>
              <a:rPr lang="en-US" altLang="zh-CN" sz="3200" b="1">
                <a:solidFill>
                  <a:schemeClr val="tx1"/>
                </a:solidFill>
                <a:ea typeface="仿宋_GB2312" panose="02010609030101010101" pitchFamily="49" charset="-122"/>
              </a:rPr>
              <a:t>0178-2012- ZZ1-01</a:t>
            </a:r>
            <a:r>
              <a:rPr lang="zh-CN" altLang="en-US" sz="3200" b="1">
                <a:solidFill>
                  <a:schemeClr val="tx1"/>
                </a:solidFill>
                <a:ea typeface="仿宋_GB2312" panose="02010609030101010101" pitchFamily="49" charset="-122"/>
              </a:rPr>
              <a:t>，表示某单位</a:t>
            </a:r>
            <a:r>
              <a:rPr lang="en-US" altLang="zh-CN" sz="3200" b="1">
                <a:solidFill>
                  <a:schemeClr val="tx1"/>
                </a:solidFill>
                <a:ea typeface="仿宋_GB2312" panose="02010609030101010101" pitchFamily="49" charset="-122"/>
              </a:rPr>
              <a:t>2012</a:t>
            </a:r>
            <a:r>
              <a:rPr lang="zh-CN" altLang="en-US" sz="3200" b="1">
                <a:solidFill>
                  <a:schemeClr val="tx1"/>
                </a:solidFill>
                <a:ea typeface="仿宋_GB2312" panose="02010609030101010101" pitchFamily="49" charset="-122"/>
              </a:rPr>
              <a:t>年中等职业教育学生资助类的国家资助第</a:t>
            </a:r>
            <a:r>
              <a:rPr lang="en-US" altLang="zh-CN" sz="3200" b="1">
                <a:solidFill>
                  <a:schemeClr val="tx1"/>
                </a:solidFill>
                <a:ea typeface="仿宋_GB2312" panose="02010609030101010101" pitchFamily="49" charset="-122"/>
              </a:rPr>
              <a:t>1</a:t>
            </a:r>
            <a:r>
              <a:rPr lang="zh-CN" altLang="en-US" sz="3200" b="1">
                <a:solidFill>
                  <a:schemeClr val="tx1"/>
                </a:solidFill>
                <a:ea typeface="仿宋_GB2312" panose="02010609030101010101" pitchFamily="49" charset="-122"/>
              </a:rPr>
              <a:t>号案卷。</a:t>
            </a:r>
            <a:endParaRPr lang="zh-CN" altLang="en-US" sz="3200" b="1">
              <a:solidFill>
                <a:schemeClr val="tx1"/>
              </a:solidFill>
              <a:ea typeface="仿宋_GB2312" panose="02010609030101010101" pitchFamily="49" charset="-122"/>
            </a:endParaRPr>
          </a:p>
          <a:p>
            <a:pPr marL="34925" lvl="0" indent="-34925">
              <a:spcBef>
                <a:spcPct val="0"/>
              </a:spcBef>
              <a:buNone/>
            </a:pPr>
            <a:r>
              <a:rPr lang="zh-CN" altLang="en-US" sz="3200" b="1">
                <a:solidFill>
                  <a:schemeClr val="tx1"/>
                </a:solidFill>
                <a:ea typeface="仿宋_GB2312" panose="02010609030101010101" pitchFamily="49" charset="-122"/>
              </a:rPr>
              <a:t> </a:t>
            </a:r>
            <a:r>
              <a:rPr lang="en-US" altLang="zh-CN" sz="3200" b="1">
                <a:solidFill>
                  <a:schemeClr val="tx1"/>
                </a:solidFill>
                <a:ea typeface="仿宋_GB2312" panose="02010609030101010101" pitchFamily="49" charset="-122"/>
              </a:rPr>
              <a:t>0178-2012-ZZ1-01.02.03…n</a:t>
            </a:r>
            <a:endParaRPr lang="en-US" altLang="zh-CN" sz="3200" b="1">
              <a:solidFill>
                <a:schemeClr val="tx1"/>
              </a:solidFill>
              <a:ea typeface="仿宋_GB2312" panose="02010609030101010101" pitchFamily="49" charset="-122"/>
            </a:endParaRPr>
          </a:p>
          <a:p>
            <a:pPr marL="34925" lvl="0" indent="-34925">
              <a:spcBef>
                <a:spcPct val="0"/>
              </a:spcBef>
              <a:buNone/>
            </a:pPr>
            <a:r>
              <a:rPr lang="en-US" altLang="zh-CN" sz="3200" b="1">
                <a:solidFill>
                  <a:schemeClr val="tx1"/>
                </a:solidFill>
                <a:ea typeface="仿宋_GB2312" panose="02010609030101010101" pitchFamily="49" charset="-122"/>
              </a:rPr>
              <a:t>	                                    </a:t>
            </a:r>
            <a:r>
              <a:rPr lang="zh-CN" altLang="en-US" sz="3200" b="1">
                <a:solidFill>
                  <a:schemeClr val="tx1"/>
                </a:solidFill>
                <a:ea typeface="仿宋_GB2312" panose="02010609030101010101" pitchFamily="49" charset="-122"/>
              </a:rPr>
              <a:t>案卷顺序号</a:t>
            </a:r>
            <a:endParaRPr lang="zh-CN" altLang="en-US" sz="3200" b="1">
              <a:solidFill>
                <a:schemeClr val="tx1"/>
              </a:solidFill>
              <a:ea typeface="仿宋_GB2312" panose="02010609030101010101" pitchFamily="49" charset="-122"/>
            </a:endParaRPr>
          </a:p>
          <a:p>
            <a:pPr marL="34925" lvl="0" indent="-34925">
              <a:spcBef>
                <a:spcPct val="0"/>
              </a:spcBef>
              <a:buNone/>
            </a:pPr>
            <a:r>
              <a:rPr lang="zh-CN" altLang="en-US" sz="3200" b="1">
                <a:solidFill>
                  <a:schemeClr val="tx1"/>
                </a:solidFill>
                <a:ea typeface="仿宋_GB2312" panose="02010609030101010101" pitchFamily="49" charset="-122"/>
              </a:rPr>
              <a:t>	                                    属类代码</a:t>
            </a:r>
            <a:endParaRPr lang="zh-CN" altLang="en-US" sz="3200" b="1">
              <a:solidFill>
                <a:schemeClr val="tx1"/>
              </a:solidFill>
              <a:ea typeface="仿宋_GB2312" panose="02010609030101010101" pitchFamily="49" charset="-122"/>
            </a:endParaRPr>
          </a:p>
          <a:p>
            <a:pPr marL="34925" lvl="0" indent="-34925">
              <a:spcBef>
                <a:spcPct val="0"/>
              </a:spcBef>
              <a:buNone/>
            </a:pPr>
            <a:r>
              <a:rPr lang="zh-CN" altLang="en-US" sz="3200" b="1">
                <a:solidFill>
                  <a:schemeClr val="tx1"/>
                </a:solidFill>
                <a:ea typeface="仿宋_GB2312" panose="02010609030101010101" pitchFamily="49" charset="-122"/>
              </a:rPr>
              <a:t>	                                    资助档案类别代码</a:t>
            </a:r>
            <a:endParaRPr lang="zh-CN" altLang="en-US" sz="3200" b="1">
              <a:solidFill>
                <a:schemeClr val="tx1"/>
              </a:solidFill>
              <a:ea typeface="仿宋_GB2312" panose="02010609030101010101" pitchFamily="49" charset="-122"/>
            </a:endParaRPr>
          </a:p>
          <a:p>
            <a:pPr marL="34925" lvl="0" indent="-34925">
              <a:spcBef>
                <a:spcPct val="0"/>
              </a:spcBef>
              <a:buNone/>
            </a:pPr>
            <a:r>
              <a:rPr lang="zh-CN" altLang="en-US" sz="3200" b="1">
                <a:solidFill>
                  <a:schemeClr val="tx1"/>
                </a:solidFill>
                <a:ea typeface="仿宋_GB2312" panose="02010609030101010101" pitchFamily="49" charset="-122"/>
              </a:rPr>
              <a:t>	                                    年度</a:t>
            </a:r>
            <a:endParaRPr lang="zh-CN" altLang="en-US" sz="3200" b="1">
              <a:solidFill>
                <a:schemeClr val="tx1"/>
              </a:solidFill>
              <a:ea typeface="仿宋_GB2312" panose="02010609030101010101" pitchFamily="49" charset="-122"/>
            </a:endParaRPr>
          </a:p>
          <a:p>
            <a:pPr marL="34925" lvl="0" indent="-34925">
              <a:spcBef>
                <a:spcPct val="0"/>
              </a:spcBef>
              <a:buNone/>
            </a:pPr>
            <a:r>
              <a:rPr lang="zh-CN" altLang="en-US" sz="3200" b="1">
                <a:solidFill>
                  <a:schemeClr val="tx1"/>
                </a:solidFill>
                <a:ea typeface="仿宋_GB2312" panose="02010609030101010101" pitchFamily="49" charset="-122"/>
              </a:rPr>
              <a:t>	                                    某单位全宗号</a:t>
            </a:r>
            <a:endParaRPr lang="zh-CN" altLang="en-US" sz="3200" b="1">
              <a:solidFill>
                <a:schemeClr val="tx1"/>
              </a:solidFill>
              <a:ea typeface="仿宋_GB2312" panose="02010609030101010101" pitchFamily="49" charset="-122"/>
            </a:endParaRPr>
          </a:p>
          <a:p>
            <a:pPr marL="34925" lvl="0" indent="-34925" eaLnBrk="1" latinLnBrk="0" hangingPunct="1">
              <a:spcBef>
                <a:spcPct val="0"/>
              </a:spcBef>
            </a:pPr>
            <a:endParaRPr lang="zh-CN" altLang="en-US" sz="3200" b="1">
              <a:solidFill>
                <a:schemeClr val="tx1"/>
              </a:solidFill>
              <a:latin typeface="仿宋_GB2312" panose="02010609030101010101" pitchFamily="49" charset="-122"/>
              <a:ea typeface="仿宋_GB2312" panose="02010609030101010101" pitchFamily="49" charset="-122"/>
            </a:endParaRPr>
          </a:p>
        </p:txBody>
      </p:sp>
      <p:sp>
        <p:nvSpPr>
          <p:cNvPr id="40964" name="直接连接符 40963"/>
          <p:cNvSpPr/>
          <p:nvPr/>
        </p:nvSpPr>
        <p:spPr>
          <a:xfrm>
            <a:off x="1116013" y="3789363"/>
            <a:ext cx="0" cy="2303462"/>
          </a:xfrm>
          <a:prstGeom prst="line">
            <a:avLst/>
          </a:prstGeom>
          <a:ln w="9525" cap="flat" cmpd="sng">
            <a:solidFill>
              <a:schemeClr val="tx1"/>
            </a:solidFill>
            <a:prstDash val="solid"/>
            <a:headEnd type="none" w="med" len="med"/>
            <a:tailEnd type="none" w="med" len="med"/>
          </a:ln>
        </p:spPr>
      </p:sp>
      <p:sp>
        <p:nvSpPr>
          <p:cNvPr id="40965" name="直接连接符 40964"/>
          <p:cNvSpPr/>
          <p:nvPr/>
        </p:nvSpPr>
        <p:spPr>
          <a:xfrm>
            <a:off x="2051050" y="3789363"/>
            <a:ext cx="0" cy="1800225"/>
          </a:xfrm>
          <a:prstGeom prst="line">
            <a:avLst/>
          </a:prstGeom>
          <a:ln w="9525" cap="flat" cmpd="sng">
            <a:solidFill>
              <a:schemeClr val="tx1"/>
            </a:solidFill>
            <a:prstDash val="solid"/>
            <a:headEnd type="none" w="med" len="med"/>
            <a:tailEnd type="none" w="med" len="med"/>
          </a:ln>
        </p:spPr>
      </p:sp>
      <p:cxnSp>
        <p:nvCxnSpPr>
          <p:cNvPr id="40966" name="直接箭头连接符 40965"/>
          <p:cNvCxnSpPr/>
          <p:nvPr/>
        </p:nvCxnSpPr>
        <p:spPr>
          <a:xfrm>
            <a:off x="2051050" y="5589588"/>
            <a:ext cx="3313113" cy="0"/>
          </a:xfrm>
          <a:prstGeom prst="straightConnector1">
            <a:avLst/>
          </a:prstGeom>
          <a:ln w="9525" cap="flat" cmpd="sng">
            <a:solidFill>
              <a:schemeClr val="tx1"/>
            </a:solidFill>
            <a:prstDash val="solid"/>
            <a:headEnd type="none" w="med" len="med"/>
            <a:tailEnd type="arrow" w="med" len="med"/>
          </a:ln>
        </p:spPr>
      </p:cxnSp>
      <p:cxnSp>
        <p:nvCxnSpPr>
          <p:cNvPr id="40967" name="直接箭头连接符 40966"/>
          <p:cNvCxnSpPr/>
          <p:nvPr/>
        </p:nvCxnSpPr>
        <p:spPr>
          <a:xfrm>
            <a:off x="1116013" y="6092825"/>
            <a:ext cx="4248150" cy="0"/>
          </a:xfrm>
          <a:prstGeom prst="straightConnector1">
            <a:avLst/>
          </a:prstGeom>
          <a:ln w="9525" cap="flat" cmpd="sng">
            <a:solidFill>
              <a:schemeClr val="tx1"/>
            </a:solidFill>
            <a:prstDash val="solid"/>
            <a:headEnd type="none" w="med" len="med"/>
            <a:tailEnd type="arrow" w="med" len="med"/>
          </a:ln>
        </p:spPr>
      </p:cxnSp>
      <p:sp>
        <p:nvSpPr>
          <p:cNvPr id="40968" name="直接连接符 40967"/>
          <p:cNvSpPr/>
          <p:nvPr/>
        </p:nvSpPr>
        <p:spPr>
          <a:xfrm>
            <a:off x="3059113" y="3789363"/>
            <a:ext cx="0" cy="1223962"/>
          </a:xfrm>
          <a:prstGeom prst="line">
            <a:avLst/>
          </a:prstGeom>
          <a:ln w="9525" cap="flat" cmpd="sng">
            <a:solidFill>
              <a:schemeClr val="tx1"/>
            </a:solidFill>
            <a:prstDash val="solid"/>
            <a:headEnd type="none" w="med" len="med"/>
            <a:tailEnd type="none" w="med" len="med"/>
          </a:ln>
        </p:spPr>
      </p:sp>
      <p:cxnSp>
        <p:nvCxnSpPr>
          <p:cNvPr id="40969" name="直接箭头连接符 40968"/>
          <p:cNvCxnSpPr/>
          <p:nvPr/>
        </p:nvCxnSpPr>
        <p:spPr>
          <a:xfrm>
            <a:off x="3059113" y="5013325"/>
            <a:ext cx="2305050" cy="0"/>
          </a:xfrm>
          <a:prstGeom prst="straightConnector1">
            <a:avLst/>
          </a:prstGeom>
          <a:ln w="9525" cap="flat" cmpd="sng">
            <a:solidFill>
              <a:schemeClr val="tx1"/>
            </a:solidFill>
            <a:prstDash val="solid"/>
            <a:headEnd type="none" w="med" len="med"/>
            <a:tailEnd type="arrow" w="med" len="med"/>
          </a:ln>
        </p:spPr>
      </p:cxnSp>
      <p:sp>
        <p:nvSpPr>
          <p:cNvPr id="40970" name="直接连接符 40969"/>
          <p:cNvSpPr/>
          <p:nvPr/>
        </p:nvSpPr>
        <p:spPr>
          <a:xfrm>
            <a:off x="3419475" y="3789363"/>
            <a:ext cx="0" cy="792162"/>
          </a:xfrm>
          <a:prstGeom prst="line">
            <a:avLst/>
          </a:prstGeom>
          <a:ln w="9525" cap="flat" cmpd="sng">
            <a:solidFill>
              <a:schemeClr val="tx1"/>
            </a:solidFill>
            <a:prstDash val="solid"/>
            <a:headEnd type="none" w="med" len="med"/>
            <a:tailEnd type="none" w="med" len="med"/>
          </a:ln>
        </p:spPr>
      </p:sp>
      <p:cxnSp>
        <p:nvCxnSpPr>
          <p:cNvPr id="40971" name="直接箭头连接符 40970"/>
          <p:cNvCxnSpPr/>
          <p:nvPr/>
        </p:nvCxnSpPr>
        <p:spPr>
          <a:xfrm>
            <a:off x="3419475" y="4581525"/>
            <a:ext cx="1873250" cy="0"/>
          </a:xfrm>
          <a:prstGeom prst="straightConnector1">
            <a:avLst/>
          </a:prstGeom>
          <a:ln w="9525" cap="flat" cmpd="sng">
            <a:solidFill>
              <a:schemeClr val="tx1"/>
            </a:solidFill>
            <a:prstDash val="solid"/>
            <a:headEnd type="none" w="med" len="med"/>
            <a:tailEnd type="arrow" w="med" len="med"/>
          </a:ln>
        </p:spPr>
      </p:cxnSp>
      <p:sp>
        <p:nvSpPr>
          <p:cNvPr id="40972" name="直接连接符 40971"/>
          <p:cNvSpPr/>
          <p:nvPr/>
        </p:nvSpPr>
        <p:spPr>
          <a:xfrm>
            <a:off x="3924300" y="3789363"/>
            <a:ext cx="0" cy="360362"/>
          </a:xfrm>
          <a:prstGeom prst="line">
            <a:avLst/>
          </a:prstGeom>
          <a:ln w="9525" cap="flat" cmpd="sng">
            <a:solidFill>
              <a:schemeClr val="tx1"/>
            </a:solidFill>
            <a:prstDash val="solid"/>
            <a:headEnd type="none" w="med" len="med"/>
            <a:tailEnd type="none" w="med" len="med"/>
          </a:ln>
        </p:spPr>
      </p:sp>
      <p:cxnSp>
        <p:nvCxnSpPr>
          <p:cNvPr id="40973" name="直接箭头连接符 40972"/>
          <p:cNvCxnSpPr/>
          <p:nvPr/>
        </p:nvCxnSpPr>
        <p:spPr>
          <a:xfrm>
            <a:off x="3924300" y="4149725"/>
            <a:ext cx="1368425" cy="0"/>
          </a:xfrm>
          <a:prstGeom prst="straightConnector1">
            <a:avLst/>
          </a:prstGeom>
          <a:ln w="9525" cap="flat" cmpd="sng">
            <a:solidFill>
              <a:schemeClr val="tx1"/>
            </a:solidFill>
            <a:prstDash val="solid"/>
            <a:headEnd type="none" w="med" len="med"/>
            <a:tailEnd type="arrow" w="med" len="med"/>
          </a:ln>
        </p:spPr>
      </p:cxn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41985"/>
          <p:cNvSpPr>
            <a:spLocks noGrp="1"/>
          </p:cNvSpPr>
          <p:nvPr>
            <p:ph type="title"/>
          </p:nvPr>
        </p:nvSpPr>
        <p:spPr>
          <a:xfrm>
            <a:off x="457200" y="404813"/>
            <a:ext cx="8229600" cy="2303462"/>
          </a:xfrm>
          <a:ln/>
        </p:spPr>
        <p:txBody>
          <a:bodyPr anchor="ctr"/>
          <a:p>
            <a:pPr marL="0" lvl="0" indent="0">
              <a:buNone/>
            </a:pPr>
            <a:r>
              <a:rPr lang="zh-CN" altLang="en-US" sz="4400" b="1">
                <a:solidFill>
                  <a:schemeClr val="tx1"/>
                </a:solidFill>
              </a:rPr>
              <a:t>九、编制案卷目录</a:t>
            </a:r>
            <a:endParaRPr lang="zh-CN" altLang="en-US" sz="4400" b="1">
              <a:solidFill>
                <a:schemeClr val="tx1"/>
              </a:solidFill>
            </a:endParaRPr>
          </a:p>
        </p:txBody>
      </p:sp>
      <p:sp>
        <p:nvSpPr>
          <p:cNvPr id="41987" name="内容占位符 41986"/>
          <p:cNvSpPr>
            <a:spLocks noGrp="1"/>
          </p:cNvSpPr>
          <p:nvPr>
            <p:ph/>
          </p:nvPr>
        </p:nvSpPr>
        <p:spPr>
          <a:xfrm>
            <a:off x="250825" y="2420938"/>
            <a:ext cx="8569325" cy="3705225"/>
          </a:xfrm>
          <a:prstGeom prst="rect">
            <a:avLst/>
          </a:prstGeom>
          <a:noFill/>
          <a:ln w="9525">
            <a:noFill/>
          </a:ln>
        </p:spPr>
        <p:txBody>
          <a:bodyPr/>
          <a:p>
            <a:pPr marL="342900" lvl="0" indent="-342900">
              <a:buClrTx/>
              <a:buSzPct val="100000"/>
              <a:buFont typeface="Wingdings" panose="05000000000000000000" pitchFamily="2" charset="2"/>
              <a:buChar char="u"/>
            </a:pPr>
            <a:r>
              <a:rPr lang="zh-CN" altLang="en-US" sz="3600" b="1">
                <a:solidFill>
                  <a:schemeClr val="tx1"/>
                </a:solidFill>
                <a:ea typeface="仿宋_GB2312" panose="02010609030101010101" pitchFamily="49" charset="-122"/>
              </a:rPr>
              <a:t>案卷目录包括</a:t>
            </a:r>
            <a:r>
              <a:rPr lang="zh-CN" altLang="en-US" sz="3600" b="1">
                <a:solidFill>
                  <a:srgbClr val="FF0000"/>
                </a:solidFill>
                <a:ea typeface="仿宋_GB2312" panose="02010609030101010101" pitchFamily="49" charset="-122"/>
              </a:rPr>
              <a:t>序号、档号、案卷题名、年度、保管期限、总页数、备注</a:t>
            </a:r>
            <a:r>
              <a:rPr lang="zh-CN" altLang="en-US" sz="3600" b="1">
                <a:solidFill>
                  <a:schemeClr val="tx1"/>
                </a:solidFill>
                <a:ea typeface="仿宋_GB2312" panose="02010609030101010101" pitchFamily="49" charset="-122"/>
              </a:rPr>
              <a:t>等（见附图</a:t>
            </a:r>
            <a:r>
              <a:rPr lang="en-US" altLang="zh-CN" sz="3600" b="1">
                <a:solidFill>
                  <a:schemeClr val="tx1"/>
                </a:solidFill>
                <a:ea typeface="仿宋_GB2312" panose="02010609030101010101" pitchFamily="49" charset="-122"/>
              </a:rPr>
              <a:t>2</a:t>
            </a:r>
            <a:r>
              <a:rPr lang="zh-CN" altLang="en-US" sz="3600" b="1">
                <a:solidFill>
                  <a:schemeClr val="tx1"/>
                </a:solidFill>
                <a:ea typeface="仿宋_GB2312" panose="02010609030101010101" pitchFamily="49" charset="-122"/>
              </a:rPr>
              <a:t>）。应使用计算机录入，并打印装订成册。有条件的应运用档案管理系统建立案卷目录数据库和卷内目录数据库，便于检索和利用。</a:t>
            </a:r>
            <a:endParaRPr lang="zh-CN" altLang="en-US" sz="3600" b="1">
              <a:solidFill>
                <a:schemeClr val="tx1"/>
              </a:solidFill>
              <a:ea typeface="仿宋_GB2312" panose="02010609030101010101" pitchFamily="49" charset="-122"/>
            </a:endParaRPr>
          </a:p>
          <a:p>
            <a:pPr marL="342900" lvl="0" indent="-342900" eaLnBrk="1" latinLnBrk="0" hangingPunct="1">
              <a:lnSpc>
                <a:spcPct val="80000"/>
              </a:lnSpc>
            </a:pPr>
            <a:endParaRPr lang="zh-CN" altLang="en-US" sz="3600" b="1">
              <a:solidFill>
                <a:schemeClr val="tx1"/>
              </a:solidFill>
              <a:ea typeface="楷体_GB2312" panose="02010609030101010101" pitchFamily="49" charset="-122"/>
            </a:endParaRP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43009"/>
          <p:cNvSpPr>
            <a:spLocks noGrp="1"/>
          </p:cNvSpPr>
          <p:nvPr>
            <p:ph type="title"/>
          </p:nvPr>
        </p:nvSpPr>
        <p:spPr>
          <a:xfrm>
            <a:off x="7885113" y="274638"/>
            <a:ext cx="801687" cy="1143000"/>
          </a:xfrm>
          <a:ln/>
        </p:spPr>
        <p:txBody>
          <a:bodyPr anchor="ctr"/>
          <a:p>
            <a:pPr marL="0" lvl="0" indent="0">
              <a:buNone/>
            </a:pPr>
            <a:r>
              <a:rPr lang="en-US" altLang="zh-CN"/>
              <a:t> </a:t>
            </a:r>
            <a:endParaRPr lang="en-US" altLang="zh-CN"/>
          </a:p>
        </p:txBody>
      </p:sp>
      <p:sp>
        <p:nvSpPr>
          <p:cNvPr id="43011" name="内容占位符 43010"/>
          <p:cNvSpPr>
            <a:spLocks noGrp="1"/>
          </p:cNvSpPr>
          <p:nvPr>
            <p:ph/>
          </p:nvPr>
        </p:nvSpPr>
        <p:spPr>
          <a:xfrm>
            <a:off x="457200" y="908050"/>
            <a:ext cx="8229600" cy="5218113"/>
          </a:xfrm>
          <a:prstGeom prst="rect">
            <a:avLst/>
          </a:prstGeom>
          <a:noFill/>
          <a:ln w="9525">
            <a:noFill/>
          </a:ln>
        </p:spPr>
        <p:txBody>
          <a:bodyPr/>
          <a:p>
            <a:pPr marL="342900" lvl="0" indent="-342900">
              <a:lnSpc>
                <a:spcPct val="120000"/>
              </a:lnSpc>
              <a:buClrTx/>
              <a:buSzPct val="100000"/>
              <a:buFont typeface="Wingdings" panose="05000000000000000000" pitchFamily="2" charset="2"/>
              <a:buChar char="n"/>
            </a:pPr>
            <a:r>
              <a:rPr lang="en-US" altLang="zh-CN" sz="3200" b="1">
                <a:solidFill>
                  <a:schemeClr val="tx1"/>
                </a:solidFill>
              </a:rPr>
              <a:t>(1)</a:t>
            </a:r>
            <a:r>
              <a:rPr lang="zh-CN" altLang="en-US" sz="3200" b="1">
                <a:solidFill>
                  <a:schemeClr val="tx1"/>
                </a:solidFill>
              </a:rPr>
              <a:t>序号：</a:t>
            </a:r>
            <a:r>
              <a:rPr lang="zh-CN" altLang="en-US" sz="3200" b="1">
                <a:solidFill>
                  <a:schemeClr val="tx1"/>
                </a:solidFill>
                <a:latin typeface="微软雅黑" pitchFamily="34" charset="-122"/>
              </a:rPr>
              <a:t>用阿拉伯数字从“</a:t>
            </a:r>
            <a:r>
              <a:rPr lang="en-US" altLang="zh-CN" sz="3200" b="1">
                <a:solidFill>
                  <a:schemeClr val="tx1"/>
                </a:solidFill>
                <a:latin typeface="微软雅黑" pitchFamily="34" charset="-122"/>
              </a:rPr>
              <a:t>1”</a:t>
            </a:r>
            <a:r>
              <a:rPr lang="zh-CN" altLang="en-US" sz="3200" b="1">
                <a:solidFill>
                  <a:schemeClr val="tx1"/>
                </a:solidFill>
                <a:latin typeface="微软雅黑" pitchFamily="34" charset="-122"/>
              </a:rPr>
              <a:t>依次标注案卷的排列顺序，一个案卷一个号。</a:t>
            </a:r>
            <a:endParaRPr lang="zh-CN" altLang="en-US" sz="3200" b="1">
              <a:solidFill>
                <a:schemeClr val="tx1"/>
              </a:solidFill>
              <a:latin typeface="微软雅黑" pitchFamily="34" charset="-122"/>
            </a:endParaRPr>
          </a:p>
          <a:p>
            <a:pPr marL="342900" lvl="0" indent="-342900">
              <a:lnSpc>
                <a:spcPct val="120000"/>
              </a:lnSpc>
              <a:buClrTx/>
              <a:buSzPct val="100000"/>
              <a:buFont typeface="Wingdings" panose="05000000000000000000" pitchFamily="2" charset="2"/>
              <a:buChar char="n"/>
            </a:pPr>
            <a:r>
              <a:rPr lang="en-US" altLang="zh-CN" sz="3200" b="1">
                <a:solidFill>
                  <a:schemeClr val="tx1"/>
                </a:solidFill>
              </a:rPr>
              <a:t>(2)</a:t>
            </a:r>
            <a:r>
              <a:rPr lang="zh-CN" altLang="en-US" sz="3200" b="1">
                <a:solidFill>
                  <a:schemeClr val="tx1"/>
                </a:solidFill>
              </a:rPr>
              <a:t>档号、案卷题名、保管期限，填写方法应与案卷封面、</a:t>
            </a:r>
            <a:r>
              <a:rPr lang="zh-CN" altLang="en-US" sz="3200" b="1">
                <a:solidFill>
                  <a:schemeClr val="tx1"/>
                </a:solidFill>
                <a:latin typeface="微软雅黑" pitchFamily="34" charset="-122"/>
              </a:rPr>
              <a:t>脊背</a:t>
            </a:r>
            <a:r>
              <a:rPr lang="zh-CN" altLang="en-US" sz="3200" b="1">
                <a:solidFill>
                  <a:schemeClr val="tx1"/>
                </a:solidFill>
              </a:rPr>
              <a:t>所标识一致。</a:t>
            </a:r>
            <a:endParaRPr lang="zh-CN" altLang="en-US" sz="3200" b="1">
              <a:solidFill>
                <a:schemeClr val="tx1"/>
              </a:solidFill>
            </a:endParaRPr>
          </a:p>
          <a:p>
            <a:pPr marL="342900" lvl="0" indent="-342900">
              <a:lnSpc>
                <a:spcPct val="120000"/>
              </a:lnSpc>
              <a:buClrTx/>
              <a:buSzPct val="100000"/>
              <a:buFont typeface="Wingdings" panose="05000000000000000000" pitchFamily="2" charset="2"/>
              <a:buChar char="n"/>
            </a:pPr>
            <a:r>
              <a:rPr lang="en-US" altLang="zh-CN" sz="3200" b="1">
                <a:solidFill>
                  <a:schemeClr val="tx1"/>
                </a:solidFill>
              </a:rPr>
              <a:t>(3)</a:t>
            </a:r>
            <a:r>
              <a:rPr lang="zh-CN" altLang="en-US" sz="3200" b="1">
                <a:solidFill>
                  <a:schemeClr val="tx1"/>
                </a:solidFill>
              </a:rPr>
              <a:t>总页数：应填写案卷内全部文件的页数之和。</a:t>
            </a:r>
            <a:endParaRPr lang="zh-CN" altLang="en-US" sz="3200" b="1">
              <a:solidFill>
                <a:schemeClr val="tx1"/>
              </a:solidFill>
            </a:endParaRPr>
          </a:p>
          <a:p>
            <a:pPr marL="342900" lvl="0" indent="-342900">
              <a:lnSpc>
                <a:spcPct val="120000"/>
              </a:lnSpc>
              <a:buClrTx/>
              <a:buSzPct val="100000"/>
              <a:buFont typeface="Wingdings" panose="05000000000000000000" pitchFamily="2" charset="2"/>
              <a:buChar char="n"/>
            </a:pPr>
            <a:r>
              <a:rPr lang="en-US" altLang="zh-CN" sz="3200" b="1">
                <a:solidFill>
                  <a:schemeClr val="tx1"/>
                </a:solidFill>
              </a:rPr>
              <a:t>(4)</a:t>
            </a:r>
            <a:r>
              <a:rPr lang="zh-CN" altLang="en-US" sz="3200" b="1">
                <a:solidFill>
                  <a:schemeClr val="tx1"/>
                </a:solidFill>
              </a:rPr>
              <a:t>备注可根据需要填写案卷的密级、互见号或存放位置等信息。</a:t>
            </a:r>
            <a:endParaRPr lang="zh-CN" altLang="en-US" sz="3200" b="1">
              <a:solidFill>
                <a:schemeClr val="tx1"/>
              </a:solidFill>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p:cNvSpPr>
          <p:nvPr>
            <p:ph type="title"/>
          </p:nvPr>
        </p:nvSpPr>
        <p:spPr>
          <a:xfrm>
            <a:off x="457200" y="450850"/>
            <a:ext cx="8229600" cy="1035050"/>
          </a:xfrm>
          <a:ln/>
        </p:spPr>
        <p:txBody>
          <a:bodyPr anchor="ctr"/>
          <a:p>
            <a:pPr marL="0" lvl="0" indent="0">
              <a:buNone/>
            </a:pPr>
            <a:r>
              <a:rPr lang="zh-CN" altLang="en-US" sz="4400" b="1">
                <a:solidFill>
                  <a:schemeClr val="tx1"/>
                </a:solidFill>
                <a:latin typeface="微软雅黑" pitchFamily="34" charset="-122"/>
              </a:rPr>
              <a:t>二、组卷 </a:t>
            </a:r>
            <a:endParaRPr lang="zh-CN" altLang="en-US" sz="4400" b="1">
              <a:solidFill>
                <a:schemeClr val="tx1"/>
              </a:solidFill>
              <a:latin typeface="微软雅黑" pitchFamily="34" charset="-122"/>
            </a:endParaRPr>
          </a:p>
        </p:txBody>
      </p:sp>
      <p:sp>
        <p:nvSpPr>
          <p:cNvPr id="7171" name="内容占位符 7170"/>
          <p:cNvSpPr>
            <a:spLocks noGrp="1"/>
          </p:cNvSpPr>
          <p:nvPr>
            <p:ph/>
          </p:nvPr>
        </p:nvSpPr>
        <p:spPr>
          <a:xfrm>
            <a:off x="179388" y="1557338"/>
            <a:ext cx="8713787" cy="5092700"/>
          </a:xfrm>
          <a:prstGeom prst="rect">
            <a:avLst/>
          </a:prstGeom>
          <a:noFill/>
          <a:ln w="9525">
            <a:noFill/>
          </a:ln>
        </p:spPr>
        <p:txBody>
          <a:bodyPr/>
          <a:p>
            <a:pPr marL="342900" lvl="0" indent="-342900" algn="just" eaLnBrk="1" latinLnBrk="0" hangingPunct="1">
              <a:lnSpc>
                <a:spcPct val="90000"/>
              </a:lnSpc>
              <a:buClrTx/>
              <a:buSzPct val="100000"/>
              <a:buFont typeface="Wingdings" panose="05000000000000000000" pitchFamily="2" charset="2"/>
              <a:buChar char="u"/>
            </a:pPr>
            <a:r>
              <a:rPr lang="zh-CN" altLang="en-US" sz="3200" b="1">
                <a:solidFill>
                  <a:schemeClr val="tx1"/>
                </a:solidFill>
                <a:ea typeface="仿宋_GB2312" panose="02010609030101010101" pitchFamily="49" charset="-122"/>
              </a:rPr>
              <a:t>组卷就是将各类文件材料，按其形成规律，把一组有联系的文件以卷的形式组合在一起，便于保管、保密和利用。</a:t>
            </a:r>
            <a:endParaRPr lang="zh-CN" altLang="en-US" sz="3200" b="1">
              <a:solidFill>
                <a:schemeClr val="tx1"/>
              </a:solidFill>
              <a:ea typeface="仿宋_GB2312" panose="02010609030101010101" pitchFamily="49" charset="-122"/>
            </a:endParaRPr>
          </a:p>
          <a:p>
            <a:pPr marL="342900" lvl="0" indent="-342900">
              <a:buNone/>
            </a:pPr>
            <a:r>
              <a:rPr lang="zh-CN" altLang="en-US" sz="3200" b="1">
                <a:solidFill>
                  <a:schemeClr val="tx1"/>
                </a:solidFill>
                <a:latin typeface="仿宋_GB2312" panose="02010609030101010101" pitchFamily="49" charset="-122"/>
                <a:ea typeface="仿宋_GB2312" panose="02010609030101010101" pitchFamily="49" charset="-122"/>
              </a:rPr>
              <a:t>  </a:t>
            </a:r>
            <a:r>
              <a:rPr lang="zh-CN" altLang="en-US" sz="3600" b="1">
                <a:solidFill>
                  <a:schemeClr val="tx1"/>
                </a:solidFill>
                <a:ea typeface="仿宋_GB2312" panose="02010609030101010101" pitchFamily="49" charset="-122"/>
              </a:rPr>
              <a:t>（一）组卷要求</a:t>
            </a:r>
            <a:endParaRPr lang="zh-CN" altLang="en-US" sz="36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1.</a:t>
            </a:r>
            <a:r>
              <a:rPr lang="zh-CN" altLang="en-US" sz="3200" b="1">
                <a:solidFill>
                  <a:schemeClr val="tx1"/>
                </a:solidFill>
                <a:ea typeface="仿宋_GB2312" panose="02010609030101010101" pitchFamily="49" charset="-122"/>
              </a:rPr>
              <a:t>不同年度、不同类别的业务档案，不得混合组成案卷。</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2.</a:t>
            </a:r>
            <a:r>
              <a:rPr lang="zh-CN" altLang="en-US" sz="3200" b="1">
                <a:solidFill>
                  <a:schemeClr val="tx1"/>
                </a:solidFill>
                <a:ea typeface="仿宋_GB2312" panose="02010609030101010101" pitchFamily="49" charset="-122"/>
              </a:rPr>
              <a:t>案卷内的文件材料应反映一个相对独立的问题或内容。若此内容反映的文件材料较多，则可组成多卷，依序排列。</a:t>
            </a:r>
            <a:endParaRPr lang="zh-CN" altLang="en-US" sz="3200" b="1">
              <a:solidFill>
                <a:schemeClr val="tx1"/>
              </a:solidFill>
              <a:ea typeface="仿宋_GB2312" panose="02010609030101010101" pitchFamily="49" charset="-122"/>
            </a:endParaRPr>
          </a:p>
          <a:p>
            <a:pPr marL="342900" lvl="0" indent="-342900" algn="just" eaLnBrk="1" latinLnBrk="0" hangingPunct="1">
              <a:lnSpc>
                <a:spcPct val="90000"/>
              </a:lnSpc>
              <a:buNone/>
            </a:pPr>
            <a:endParaRPr lang="zh-CN" altLang="en-US" sz="3200" b="1">
              <a:solidFill>
                <a:schemeClr val="tx1"/>
              </a:solidFill>
              <a:ea typeface="仿宋_GB2312" panose="02010609030101010101" pitchFamily="49"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p:cNvSpPr>
          <p:nvPr>
            <p:ph type="title"/>
          </p:nvPr>
        </p:nvSpPr>
        <p:spPr>
          <a:xfrm>
            <a:off x="457200" y="549275"/>
            <a:ext cx="7859713" cy="935038"/>
          </a:xfrm>
          <a:ln/>
        </p:spPr>
        <p:txBody>
          <a:bodyPr anchor="ctr"/>
          <a:p>
            <a:pPr marL="0" lvl="0" indent="0" eaLnBrk="1" latinLnBrk="0" hangingPunct="1">
              <a:buNone/>
            </a:pPr>
            <a:r>
              <a:rPr lang="zh-CN" altLang="en-US" sz="3600" b="1">
                <a:solidFill>
                  <a:schemeClr val="tx1"/>
                </a:solidFill>
              </a:rPr>
              <a:t>案卷目录式样：</a:t>
            </a:r>
            <a:endParaRPr lang="zh-CN" altLang="en-US" sz="3600" b="1">
              <a:solidFill>
                <a:schemeClr val="tx1"/>
              </a:solidFill>
              <a:latin typeface="微软雅黑" pitchFamily="34" charset="-122"/>
            </a:endParaRPr>
          </a:p>
        </p:txBody>
      </p:sp>
      <p:graphicFrame>
        <p:nvGraphicFramePr>
          <p:cNvPr id="44035" name="表格 44034"/>
          <p:cNvGraphicFramePr/>
          <p:nvPr/>
        </p:nvGraphicFramePr>
        <p:xfrm>
          <a:off x="107950" y="2205038"/>
          <a:ext cx="8756650" cy="2844800"/>
        </p:xfrm>
        <a:graphic>
          <a:graphicData uri="http://schemas.openxmlformats.org/drawingml/2006/table">
            <a:tbl>
              <a:tblPr/>
              <a:tblGrid>
                <a:gridCol w="935038"/>
                <a:gridCol w="1014412"/>
                <a:gridCol w="1754188"/>
                <a:gridCol w="976312"/>
                <a:gridCol w="1751013"/>
                <a:gridCol w="1370012"/>
                <a:gridCol w="909638"/>
              </a:tblGrid>
              <a:tr h="700088">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序号</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档号</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案卷题名</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Tahoma" panose="020B0604030504040204" pitchFamily="34" charset="0"/>
                          <a:ea typeface="黑体" panose="02010600030101010101" pitchFamily="49" charset="-122"/>
                        </a:rPr>
                        <a:t>年度</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Tahoma" panose="020B0604030504040204" pitchFamily="34" charset="0"/>
                          <a:ea typeface="黑体" panose="02010600030101010101" pitchFamily="49" charset="-122"/>
                        </a:rPr>
                        <a:t>保管期限</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zh-CN" altLang="en-US" sz="2800" b="1">
                          <a:latin typeface="Tahoma" panose="020B0604030504040204" pitchFamily="34" charset="0"/>
                          <a:ea typeface="黑体" panose="02010600030101010101" pitchFamily="49" charset="-122"/>
                        </a:rPr>
                        <a:t>总页数</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备注</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03262">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0167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0167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buNone/>
                      </a:pPr>
                      <a:endParaRPr lang="zh-CN" altLang="en-US" sz="1800">
                        <a:ea typeface="微软雅黑" pitchFamily="3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4131" name="文本框 44130"/>
          <p:cNvSpPr txBox="1"/>
          <p:nvPr/>
        </p:nvSpPr>
        <p:spPr>
          <a:xfrm>
            <a:off x="3563938" y="1412875"/>
            <a:ext cx="2185987" cy="577850"/>
          </a:xfrm>
          <a:prstGeom prst="rect">
            <a:avLst/>
          </a:prstGeom>
          <a:noFill/>
          <a:ln w="9525">
            <a:noFill/>
          </a:ln>
        </p:spPr>
        <p:txBody>
          <a:bodyPr>
            <a:spAutoFit/>
          </a:bodyPr>
          <a:p>
            <a:pPr marL="0" lvl="0" indent="0" eaLnBrk="1" latinLnBrk="0" hangingPunct="1">
              <a:buNone/>
            </a:pPr>
            <a:r>
              <a:rPr lang="zh-CN" altLang="en-US" sz="3200" b="1">
                <a:latin typeface="微软雅黑" pitchFamily="34" charset="-122"/>
                <a:ea typeface="微软雅黑" pitchFamily="34" charset="-122"/>
              </a:rPr>
              <a:t>案卷目录</a:t>
            </a:r>
            <a:endParaRPr lang="zh-CN" altLang="en-US" sz="3200" b="1">
              <a:latin typeface="微软雅黑" pitchFamily="34" charset="-122"/>
              <a:ea typeface="微软雅黑" pitchFamily="34"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p:cNvSpPr>
          <p:nvPr>
            <p:ph type="title"/>
          </p:nvPr>
        </p:nvSpPr>
        <p:spPr>
          <a:xfrm>
            <a:off x="457200" y="274638"/>
            <a:ext cx="8229600" cy="850900"/>
          </a:xfrm>
          <a:ln/>
        </p:spPr>
        <p:txBody>
          <a:bodyPr anchor="ctr"/>
          <a:p>
            <a:pPr marL="0" lvl="0" indent="0" algn="ctr">
              <a:buNone/>
            </a:pPr>
            <a:r>
              <a:rPr lang="zh-CN" altLang="en-US" b="1">
                <a:solidFill>
                  <a:schemeClr val="tx1"/>
                </a:solidFill>
                <a:latin typeface="微软雅黑" pitchFamily="34" charset="-122"/>
              </a:rPr>
              <a:t>案卷目录</a:t>
            </a:r>
            <a:endParaRPr lang="zh-CN" altLang="en-US" b="1">
              <a:solidFill>
                <a:schemeClr val="tx1"/>
              </a:solidFill>
              <a:latin typeface="微软雅黑" pitchFamily="34" charset="-122"/>
            </a:endParaRPr>
          </a:p>
        </p:txBody>
      </p:sp>
      <p:graphicFrame>
        <p:nvGraphicFramePr>
          <p:cNvPr id="45059" name="表格 45058"/>
          <p:cNvGraphicFramePr/>
          <p:nvPr/>
        </p:nvGraphicFramePr>
        <p:xfrm>
          <a:off x="250825" y="1092200"/>
          <a:ext cx="8613775" cy="5522913"/>
        </p:xfrm>
        <a:graphic>
          <a:graphicData uri="http://schemas.openxmlformats.org/drawingml/2006/table">
            <a:tbl>
              <a:tblPr/>
              <a:tblGrid>
                <a:gridCol w="719138"/>
                <a:gridCol w="1655762"/>
                <a:gridCol w="2016125"/>
                <a:gridCol w="1152525"/>
                <a:gridCol w="1031875"/>
                <a:gridCol w="1327150"/>
                <a:gridCol w="665163"/>
              </a:tblGrid>
              <a:tr h="94297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序号</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档号</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案卷题名</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Tahoma" panose="020B0604030504040204" pitchFamily="34" charset="0"/>
                          <a:ea typeface="黑体" panose="02010600030101010101" pitchFamily="49" charset="-122"/>
                        </a:rPr>
                        <a:t>年度</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Tahoma" panose="020B0604030504040204" pitchFamily="34" charset="0"/>
                          <a:ea typeface="黑体" panose="02010600030101010101" pitchFamily="49" charset="-122"/>
                        </a:rPr>
                        <a:t>保管期限</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zh-CN" altLang="en-US" sz="2800" b="1">
                          <a:latin typeface="Tahoma" panose="020B0604030504040204" pitchFamily="34" charset="0"/>
                          <a:ea typeface="黑体" panose="02010600030101010101" pitchFamily="49" charset="-122"/>
                        </a:rPr>
                        <a:t>总页数</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备注</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78163">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1</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ea typeface="仿宋_GB2312" panose="02010609030101010101" pitchFamily="49" charset="-122"/>
                        </a:rPr>
                        <a:t>069-2014- ZZ1.1-01</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en-US" altLang="zh-CN" sz="2800" b="1">
                          <a:latin typeface="Tahoma" panose="020B0604030504040204" pitchFamily="34" charset="0"/>
                        </a:rPr>
                        <a:t>**</a:t>
                      </a:r>
                      <a:r>
                        <a:rPr lang="zh-CN" altLang="en-US" sz="2800" b="1">
                          <a:latin typeface="Tahoma" panose="020B0604030504040204" pitchFamily="34" charset="0"/>
                        </a:rPr>
                        <a:t>学校</a:t>
                      </a:r>
                      <a:r>
                        <a:rPr lang="en-US" altLang="zh-CN" sz="2800" b="1">
                          <a:ea typeface="仿宋_GB2312" panose="02010609030101010101" pitchFamily="49" charset="-122"/>
                        </a:rPr>
                        <a:t>2013-2014</a:t>
                      </a:r>
                      <a:r>
                        <a:rPr lang="zh-CN" altLang="en-US" sz="2800" b="1">
                          <a:ea typeface="仿宋_GB2312" panose="02010609030101010101" pitchFamily="49" charset="-122"/>
                        </a:rPr>
                        <a:t>学年秋季学期中等职业学校国家助学金申请表及相关</a:t>
                      </a:r>
                      <a:r>
                        <a:rPr lang="zh-CN" altLang="en-US" sz="2800" b="1">
                          <a:latin typeface="Tahoma" panose="020B0604030504040204" pitchFamily="34" charset="0"/>
                        </a:rPr>
                        <a:t>材料</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en-US" altLang="zh-CN" sz="2800" b="1">
                          <a:latin typeface="Tahoma" panose="020B0604030504040204" pitchFamily="34" charset="0"/>
                        </a:rPr>
                        <a:t>2014</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黑体" panose="02010600030101010101" pitchFamily="49" charset="-122"/>
                          <a:ea typeface="黑体" panose="02010600030101010101" pitchFamily="49" charset="-122"/>
                        </a:rPr>
                        <a:t>永久</a:t>
                      </a:r>
                      <a:endParaRPr lang="zh-CN" altLang="en-US" sz="2800" b="1">
                        <a:latin typeface="黑体" panose="02010600030101010101" pitchFamily="49" charset="-122"/>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20</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endParaRPr lang="zh-CN" altLang="en-US" sz="2800">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367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2</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en-US" altLang="zh-CN" sz="3200" b="1"/>
                        <a:t>…………</a:t>
                      </a:r>
                      <a:endParaRPr lang="zh-CN" altLang="en-US" sz="32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en-US" altLang="zh-CN" sz="2800" b="1">
                          <a:latin typeface="Tahoma" panose="020B0604030504040204" pitchFamily="34" charset="0"/>
                        </a:rPr>
                        <a:t>2014</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黑体" panose="02010600030101010101" pitchFamily="49" charset="-122"/>
                          <a:ea typeface="黑体" panose="02010600030101010101" pitchFamily="49" charset="-122"/>
                        </a:rPr>
                        <a:t>永久</a:t>
                      </a:r>
                      <a:endParaRPr lang="zh-CN" altLang="en-US" sz="2800" b="1">
                        <a:latin typeface="黑体" panose="02010600030101010101" pitchFamily="49" charset="-122"/>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23</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endParaRPr lang="zh-CN" altLang="en-US" sz="2800">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a:ln/>
        </p:spPr>
        <p:txBody>
          <a:bodyPr anchor="ctr"/>
          <a:p>
            <a:pPr marL="0" lvl="0" indent="0" algn="ctr">
              <a:buNone/>
            </a:pPr>
            <a:r>
              <a:rPr lang="zh-CN" altLang="en-US" b="1">
                <a:solidFill>
                  <a:schemeClr val="tx1"/>
                </a:solidFill>
                <a:latin typeface="微软雅黑" pitchFamily="34" charset="-122"/>
              </a:rPr>
              <a:t>案卷目录</a:t>
            </a:r>
            <a:endParaRPr lang="zh-CN" altLang="en-US"/>
          </a:p>
        </p:txBody>
      </p:sp>
      <p:graphicFrame>
        <p:nvGraphicFramePr>
          <p:cNvPr id="46083" name="表格 46082"/>
          <p:cNvGraphicFramePr/>
          <p:nvPr/>
        </p:nvGraphicFramePr>
        <p:xfrm>
          <a:off x="250825" y="1600200"/>
          <a:ext cx="8685213" cy="4602163"/>
        </p:xfrm>
        <a:graphic>
          <a:graphicData uri="http://schemas.openxmlformats.org/drawingml/2006/table">
            <a:tbl>
              <a:tblPr/>
              <a:tblGrid>
                <a:gridCol w="935038"/>
                <a:gridCol w="1727200"/>
                <a:gridCol w="1873250"/>
                <a:gridCol w="1150937"/>
                <a:gridCol w="1008063"/>
                <a:gridCol w="1296987"/>
                <a:gridCol w="647700"/>
              </a:tblGrid>
              <a:tr h="103187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序号</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档号</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案卷题名</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Tahoma" panose="020B0604030504040204" pitchFamily="34" charset="0"/>
                          <a:ea typeface="黑体" panose="02010600030101010101" pitchFamily="49" charset="-122"/>
                        </a:rPr>
                        <a:t>年度</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buNone/>
                      </a:pPr>
                      <a:r>
                        <a:rPr lang="zh-CN" altLang="en-US" sz="2800" b="1">
                          <a:latin typeface="Tahoma" panose="020B0604030504040204" pitchFamily="34" charset="0"/>
                          <a:ea typeface="黑体" panose="02010600030101010101" pitchFamily="49" charset="-122"/>
                        </a:rPr>
                        <a:t>保管期限</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zh-CN" altLang="en-US" sz="2800" b="1">
                          <a:latin typeface="Tahoma" panose="020B0604030504040204" pitchFamily="34" charset="0"/>
                          <a:ea typeface="黑体" panose="02010600030101010101" pitchFamily="49" charset="-122"/>
                        </a:rPr>
                        <a:t>总页数</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Tahoma" panose="020B0604030504040204" pitchFamily="34" charset="0"/>
                          <a:ea typeface="黑体" panose="02010600030101010101" pitchFamily="49" charset="-122"/>
                        </a:rPr>
                        <a:t>备注</a:t>
                      </a:r>
                      <a:endParaRPr lang="zh-CN" altLang="en-US" sz="2800" b="1">
                        <a:latin typeface="Tahoma" panose="020B0604030504040204" pitchFamily="34" charset="0"/>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98775">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1</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ea typeface="仿宋_GB2312" panose="02010609030101010101" pitchFamily="49" charset="-122"/>
                        </a:rPr>
                        <a:t>069-2017- PG1.2-01</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en-US" altLang="zh-CN" sz="2800" b="1">
                          <a:ea typeface="仿宋_GB2312" panose="02010609030101010101" pitchFamily="49" charset="-122"/>
                        </a:rPr>
                        <a:t>2016</a:t>
                      </a:r>
                      <a:r>
                        <a:rPr lang="zh-CN" altLang="en-US" sz="2800" b="1">
                          <a:ea typeface="仿宋_GB2312" panose="02010609030101010101" pitchFamily="49" charset="-122"/>
                        </a:rPr>
                        <a:t>年秋季学期普通高中免学杂费相关数据复核报送</a:t>
                      </a:r>
                      <a:endParaRPr lang="zh-CN" altLang="en-US" sz="2800" b="1">
                        <a:latin typeface="Tahoma" panose="020B0604030504040204" pitchFamily="34" charset="0"/>
                        <a:ea typeface="仿宋_GB2312" panose="02010609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en-US" altLang="zh-CN" sz="2800" b="1">
                          <a:latin typeface="Tahoma" panose="020B0604030504040204" pitchFamily="34" charset="0"/>
                        </a:rPr>
                        <a:t>2017</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黑体" panose="02010600030101010101" pitchFamily="49" charset="-122"/>
                          <a:ea typeface="黑体" panose="02010600030101010101" pitchFamily="49" charset="-122"/>
                        </a:rPr>
                        <a:t>永久</a:t>
                      </a:r>
                      <a:endParaRPr lang="zh-CN" altLang="en-US" sz="2800" b="1">
                        <a:latin typeface="黑体" panose="02010600030101010101" pitchFamily="49" charset="-122"/>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26</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endParaRPr lang="zh-CN" altLang="en-US" sz="2800">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33413">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2</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en-US" altLang="zh-CN" sz="3200" b="1"/>
                        <a:t>…………</a:t>
                      </a:r>
                      <a:endParaRPr lang="zh-CN" altLang="en-US" sz="32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r>
                        <a:rPr lang="en-US" altLang="zh-CN" sz="2800" b="1">
                          <a:latin typeface="Tahoma" panose="020B0604030504040204" pitchFamily="34" charset="0"/>
                        </a:rPr>
                        <a:t>2017</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zh-CN" altLang="en-US" sz="2800" b="1">
                          <a:latin typeface="黑体" panose="02010600030101010101" pitchFamily="49" charset="-122"/>
                          <a:ea typeface="黑体" panose="02010600030101010101" pitchFamily="49" charset="-122"/>
                        </a:rPr>
                        <a:t>永久</a:t>
                      </a:r>
                      <a:endParaRPr lang="zh-CN" altLang="en-US" sz="2800" b="1">
                        <a:latin typeface="黑体" panose="02010600030101010101" pitchFamily="49" charset="-122"/>
                        <a:ea typeface="黑体" panose="0201060003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algn="ctr" eaLnBrk="1" latinLnBrk="0" hangingPunct="1">
                        <a:spcBef>
                          <a:spcPct val="20000"/>
                        </a:spcBef>
                        <a:buNone/>
                      </a:pPr>
                      <a:r>
                        <a:rPr lang="en-US" altLang="zh-CN" sz="2800" b="1">
                          <a:latin typeface="Tahoma" panose="020B0604030504040204" pitchFamily="34" charset="0"/>
                        </a:rPr>
                        <a:t>28</a:t>
                      </a:r>
                      <a:endParaRPr lang="zh-CN" altLang="en-US" sz="2800" b="1">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eaLnBrk="0" fontAlgn="base" latinLnBrk="0" hangingPunct="0">
                        <a:lnSpc>
                          <a:spcPct val="100000"/>
                        </a:lnSpc>
                        <a:spcBef>
                          <a:spcPct val="20000"/>
                        </a:spcBef>
                        <a:spcAft>
                          <a:spcPct val="0"/>
                        </a:spcAft>
                        <a:buSzPct val="100000"/>
                        <a:buFont typeface="Times New Roman" panose="02020603050405020304" pitchFamily="18" charset="0"/>
                        <a:buChar char="•"/>
                        <a:defRPr sz="2800" u="none" kern="1200" baseline="0">
                          <a:solidFill>
                            <a:srgbClr val="80A331"/>
                          </a:solidFill>
                          <a:latin typeface="Arial" panose="020B0604020202020204" pitchFamily="34" charset="0"/>
                          <a:ea typeface="微软雅黑" pitchFamily="34" charset="-122"/>
                        </a:defRPr>
                      </a:lvl1pPr>
                      <a:lvl2pPr marL="742950" lvl="1" indent="-285750" algn="l" eaLnBrk="0" fontAlgn="base" latinLnBrk="0" hangingPunct="0">
                        <a:lnSpc>
                          <a:spcPct val="100000"/>
                        </a:lnSpc>
                        <a:spcBef>
                          <a:spcPct val="20000"/>
                        </a:spcBef>
                        <a:spcAft>
                          <a:spcPct val="0"/>
                        </a:spcAft>
                        <a:buSzPct val="100000"/>
                        <a:buFont typeface="Times New Roman" panose="02020603050405020304" pitchFamily="18" charset="0"/>
                        <a:buChar char="–"/>
                        <a:defRPr sz="2400" u="none" kern="1200" baseline="0">
                          <a:solidFill>
                            <a:srgbClr val="80A331"/>
                          </a:solidFill>
                          <a:latin typeface="Arial" panose="020B0604020202020204" pitchFamily="34" charset="0"/>
                          <a:ea typeface="微软雅黑" pitchFamily="34" charset="-122"/>
                        </a:defRPr>
                      </a:lvl2pPr>
                      <a:lvl3pPr marL="1143000" lvl="2"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2000" u="none" kern="1200" baseline="0">
                          <a:solidFill>
                            <a:srgbClr val="80A331"/>
                          </a:solidFill>
                          <a:latin typeface="Arial" panose="020B0604020202020204" pitchFamily="34" charset="0"/>
                          <a:ea typeface="微软雅黑" pitchFamily="34" charset="-122"/>
                        </a:defRPr>
                      </a:lvl3pPr>
                      <a:lvl4pPr marL="1600200" lvl="3" indent="-228600" algn="l" eaLnBrk="0" fontAlgn="base" latinLnBrk="0" hangingPunct="0">
                        <a:lnSpc>
                          <a:spcPct val="100000"/>
                        </a:lnSpc>
                        <a:spcBef>
                          <a:spcPct val="20000"/>
                        </a:spcBef>
                        <a:spcAft>
                          <a:spcPct val="0"/>
                        </a:spcAft>
                        <a:buSzPct val="100000"/>
                        <a:buFont typeface="Times New Roman" panose="02020603050405020304" pitchFamily="18" charset="0"/>
                        <a:buChar char="–"/>
                        <a:defRPr sz="1800" u="none" kern="1200" baseline="0">
                          <a:solidFill>
                            <a:srgbClr val="80A331"/>
                          </a:solidFill>
                          <a:latin typeface="Arial" panose="020B0604020202020204" pitchFamily="34" charset="0"/>
                          <a:ea typeface="微软雅黑" pitchFamily="34" charset="-122"/>
                        </a:defRPr>
                      </a:lvl4pPr>
                      <a:lvl5pPr marL="2057400" lvl="4" indent="-228600" algn="l" eaLnBrk="0" fontAlgn="base" latinLnBrk="0" hangingPunct="0">
                        <a:lnSpc>
                          <a:spcPct val="100000"/>
                        </a:lnSpc>
                        <a:spcBef>
                          <a:spcPct val="20000"/>
                        </a:spcBef>
                        <a:spcAft>
                          <a:spcPct val="0"/>
                        </a:spcAft>
                        <a:buSzPct val="100000"/>
                        <a:buChar char="»"/>
                        <a:defRPr sz="1800" u="none" kern="1200" baseline="0">
                          <a:solidFill>
                            <a:srgbClr val="80A331"/>
                          </a:solidFill>
                          <a:latin typeface="Arial" panose="020B0604020202020204" pitchFamily="34" charset="0"/>
                          <a:ea typeface="微软雅黑" pitchFamily="34" charset="-122"/>
                        </a:defRPr>
                      </a:lvl5pPr>
                    </a:lstStyle>
                    <a:p>
                      <a:pPr marL="0" lvl="0" indent="0" eaLnBrk="1" latinLnBrk="0" hangingPunct="1">
                        <a:spcBef>
                          <a:spcPct val="20000"/>
                        </a:spcBef>
                        <a:buNone/>
                      </a:pPr>
                      <a:endParaRPr lang="zh-CN" altLang="en-US" sz="2800">
                        <a:latin typeface="Tahoma" panose="020B0604030504040204"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28650" y="365126"/>
            <a:ext cx="7886700" cy="1325563"/>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algn="ctr"/>
            <a:r>
              <a:rPr lang="zh-CN" altLang="en-US" sz="2800" smtClean="0">
                <a:solidFill>
                  <a:srgbClr val="663300"/>
                </a:solidFill>
                <a:latin typeface="华文中宋" panose="02010600040101010101" charset="-122"/>
                <a:ea typeface="华文中宋" panose="02010600040101010101" charset="-122"/>
              </a:rPr>
              <a:t>宁德市教育局学生资助档案号编制</a:t>
            </a:r>
            <a:endParaRPr lang="zh-CN" altLang="en-US" sz="2800" smtClean="0">
              <a:solidFill>
                <a:srgbClr val="663300"/>
              </a:solidFill>
              <a:latin typeface="华文中宋" panose="02010600040101010101" charset="-122"/>
              <a:ea typeface="华文中宋" panose="02010600040101010101" charset="-122"/>
            </a:endParaRPr>
          </a:p>
        </p:txBody>
      </p:sp>
      <p:sp>
        <p:nvSpPr>
          <p:cNvPr id="5" name="文本框 4"/>
          <p:cNvSpPr txBox="1"/>
          <p:nvPr>
            <p:custDataLst>
              <p:tags r:id="rId2"/>
            </p:custDataLst>
          </p:nvPr>
        </p:nvSpPr>
        <p:spPr>
          <a:xfrm>
            <a:off x="628650" y="1598295"/>
            <a:ext cx="7886700" cy="4351338"/>
          </a:xfrm>
          <a:prstGeom prst="rect">
            <a:avLst/>
          </a:prstGeom>
        </p:spPr>
        <p:txBody>
          <a:bodyPr vert="horz" lIns="91440" tIns="45720" rIns="91440" bIns="45720" rtlCol="0">
            <a:normAutofit lnSpcReduction="10000"/>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zh-CN" altLang="en-US" sz="2000" b="1" smtClean="0">
                <a:solidFill>
                  <a:srgbClr val="00B0F0"/>
                </a:solidFill>
                <a:latin typeface="仿宋_GB2312" panose="02010609030101010101" pitchFamily="49" charset="-122"/>
                <a:ea typeface="仿宋_GB2312" panose="02010609030101010101" pitchFamily="49" charset="-122"/>
              </a:rPr>
              <a:t>档号	              档案类别</a:t>
            </a:r>
            <a:endParaRPr lang="zh-CN" altLang="en-US" sz="2000" b="1" smtClean="0">
              <a:solidFill>
                <a:srgbClr val="00B0F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XQ1	学前教育幼儿资助类国家资助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XQ2	学前教育幼儿资助类学校资助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XQ3	学前教育幼儿资助类社会资助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YW1	义务教育学生资助类国家资助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YW2	义务教育学生资助类学校资助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YW3	义务教育学生资助类社会资助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PG1	普通高中教育学生资助类国家资助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PG1.1	普通高中教育学生资助类国家资助-国家助学金</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PG1.2	普通高中教育学生资助类国家资助-国家免学杂费</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PG2	普通高中教育学生资助类学校资助</a:t>
            </a:r>
            <a:endParaRPr lang="zh-CN" altLang="en-US" sz="2000" smtClean="0">
              <a:solidFill>
                <a:srgbClr val="008000"/>
              </a:solidFill>
              <a:latin typeface="仿宋_GB2312" panose="02010609030101010101" pitchFamily="49" charset="-122"/>
              <a:ea typeface="仿宋_GB2312" panose="02010609030101010101" pitchFamily="49" charset="-122"/>
            </a:endParaRPr>
          </a:p>
        </p:txBody>
      </p:sp>
    </p:spTree>
    <p:custDataLst>
      <p:tags r:id="rId3"/>
    </p:custData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28650" y="365125"/>
            <a:ext cx="7886700" cy="210185"/>
          </a:xfrm>
          <a:prstGeom prst="rect">
            <a:avLst/>
          </a:prstGeom>
        </p:spPr>
        <p:txBody>
          <a:bodyPr vert="horz" lIns="91440" tIns="45720" rIns="91440" bIns="45720" rtlCol="0" anchor="ctr">
            <a:normAutofit fontScale="25000"/>
          </a:bodyPr>
          <a:lstStyle>
            <a:lvl1pPr>
              <a:lnSpc>
                <a:spcPct val="90000"/>
              </a:lnSpc>
              <a:spcBef>
                <a:spcPct val="0"/>
              </a:spcBef>
              <a:buNone/>
              <a:defRPr sz="4400">
                <a:latin typeface="+mj-lt"/>
                <a:ea typeface="+mj-ea"/>
                <a:cs typeface="+mj-cs"/>
              </a:defRPr>
            </a:lvl1pPr>
          </a:lstStyle>
          <a:p>
            <a:r>
              <a:rPr lang="zh-CN" altLang="en-US" smtClean="0">
                <a:solidFill>
                  <a:schemeClr val="bg1"/>
                </a:solidFill>
              </a:rPr>
              <a:t>请在此输入您的标题</a:t>
            </a:r>
            <a:endParaRPr lang="zh-CN" altLang="en-US" smtClean="0">
              <a:solidFill>
                <a:schemeClr val="bg1"/>
              </a:solidFill>
            </a:endParaRPr>
          </a:p>
        </p:txBody>
      </p:sp>
      <p:sp>
        <p:nvSpPr>
          <p:cNvPr id="5" name="文本框 4"/>
          <p:cNvSpPr txBox="1"/>
          <p:nvPr>
            <p:custDataLst>
              <p:tags r:id="rId2"/>
            </p:custDataLst>
          </p:nvPr>
        </p:nvSpPr>
        <p:spPr>
          <a:xfrm>
            <a:off x="628650" y="1012825"/>
            <a:ext cx="7886700" cy="5164455"/>
          </a:xfrm>
          <a:prstGeom prst="rect">
            <a:avLst/>
          </a:prstGeom>
        </p:spPr>
        <p:txBody>
          <a:bodyPr vert="horz" lIns="91440" tIns="45720" rIns="91440" bIns="45720" rtlCol="0">
            <a:normAutofit lnSpcReduction="20000"/>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PG3	普通高中教育学生资助类社会资助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ZZ1	中等职业教育学生资助类国家资助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ZZ1.1	中等职业教育学生资助类国家资助-国家助学金</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ZZ1.2	中等职业教育学生资助类国家资助-国家免学杂费</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ZZ2	中等职业教育学生资助类学校资助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ZZ3	中等职业教育学生资助类社会资助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GD1.1	高等教育学生资助类国家资助-绿色通道</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GD1.2	高等教育学生资助类国家资助-国家奖学金</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GD1.3	高等教育学生资助类国家资助-国家励志奖学金</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GD1.4	高等教育学生资助类国家资助-国家助学金</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GD1.5	高等教育学生资助类国家资助-国家助学贷款</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GD1.6	高等教育学生资助类国家资助-高等学校学生应征入伍服义务   </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       兵役国家资助</a:t>
            </a:r>
            <a:endParaRPr lang="zh-CN" altLang="en-US" sz="2000" smtClean="0">
              <a:solidFill>
                <a:srgbClr val="008000"/>
              </a:solidFill>
              <a:latin typeface="仿宋_GB2312" panose="02010609030101010101" pitchFamily="49" charset="-122"/>
              <a:ea typeface="仿宋_GB2312" panose="02010609030101010101" pitchFamily="49" charset="-122"/>
            </a:endParaRPr>
          </a:p>
          <a:p>
            <a:pPr marL="0" indent="0">
              <a:buNone/>
            </a:pPr>
            <a:r>
              <a:rPr lang="zh-CN" altLang="en-US" sz="2000" smtClean="0">
                <a:solidFill>
                  <a:srgbClr val="008000"/>
                </a:solidFill>
                <a:latin typeface="仿宋_GB2312" panose="02010609030101010101" pitchFamily="49" charset="-122"/>
                <a:ea typeface="仿宋_GB2312" panose="02010609030101010101" pitchFamily="49" charset="-122"/>
              </a:rPr>
              <a:t>GD1.7	高等教育学生资助类国家资助-研究生国家奖学金</a:t>
            </a:r>
            <a:endParaRPr lang="zh-CN" altLang="en-US" sz="2000" smtClean="0">
              <a:solidFill>
                <a:srgbClr val="008000"/>
              </a:solidFill>
              <a:latin typeface="仿宋_GB2312" panose="02010609030101010101" pitchFamily="49" charset="-122"/>
              <a:ea typeface="仿宋_GB2312" panose="02010609030101010101" pitchFamily="49" charset="-122"/>
            </a:endParaRPr>
          </a:p>
        </p:txBody>
      </p:sp>
    </p:spTree>
    <p:custDataLst>
      <p:tags r:id="rId3"/>
    </p:custData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28650" y="365125"/>
            <a:ext cx="7886700" cy="134620"/>
          </a:xfrm>
          <a:prstGeom prst="rect">
            <a:avLst/>
          </a:prstGeom>
        </p:spPr>
        <p:txBody>
          <a:bodyPr vert="horz" lIns="91440" tIns="45720" rIns="91440" bIns="45720" rtlCol="0" anchor="ctr">
            <a:normAutofit fontScale="25000"/>
          </a:bodyPr>
          <a:lstStyle>
            <a:lvl1pPr>
              <a:lnSpc>
                <a:spcPct val="90000"/>
              </a:lnSpc>
              <a:spcBef>
                <a:spcPct val="0"/>
              </a:spcBef>
              <a:buNone/>
              <a:defRPr sz="4400">
                <a:latin typeface="+mj-lt"/>
                <a:ea typeface="+mj-ea"/>
                <a:cs typeface="+mj-cs"/>
              </a:defRPr>
            </a:lvl1pPr>
          </a:lstStyle>
          <a:p>
            <a:r>
              <a:rPr lang="zh-CN" altLang="en-US" smtClean="0">
                <a:solidFill>
                  <a:schemeClr val="bg1"/>
                </a:solidFill>
              </a:rPr>
              <a:t>请在此输入您的标题</a:t>
            </a:r>
            <a:endParaRPr lang="zh-CN" altLang="en-US" smtClean="0">
              <a:solidFill>
                <a:schemeClr val="bg1"/>
              </a:solidFill>
            </a:endParaRPr>
          </a:p>
        </p:txBody>
      </p:sp>
      <p:sp>
        <p:nvSpPr>
          <p:cNvPr id="5" name="文本框 4"/>
          <p:cNvSpPr txBox="1"/>
          <p:nvPr>
            <p:custDataLst>
              <p:tags r:id="rId2"/>
            </p:custDataLst>
          </p:nvPr>
        </p:nvSpPr>
        <p:spPr>
          <a:xfrm>
            <a:off x="628650" y="764540"/>
            <a:ext cx="7886700" cy="5412740"/>
          </a:xfrm>
          <a:prstGeom prst="rect">
            <a:avLst/>
          </a:prstGeom>
        </p:spPr>
        <p:txBody>
          <a:bodyPr vert="horz" lIns="91440" tIns="45720" rIns="91440" bIns="45720" rtlCol="0">
            <a:norm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GD1.8	高等教育学生资助类国家资助-研究生学业奖学金</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GD1.9	高等教育学生资助类国家资助-研究生国家助学金</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GD1.10	高等教育学生资助类国家资助-研究生国家助学贷款</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GD2	高等教育学生资助类学校资助</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GD3	高等教育学生资助类社会资助</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	综合类</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ZH1	综合类-学前教育幼儿资助类</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ZH2	综合类-义务教育学生资助类</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ZH3	综合类-普通高中教育学生资助类</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ZH3.1	综合类-普通高中教育学生资助类-国家助学金</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ZH3.2	综合类-普通高中教育学生资助类-国家免学杂费</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ZH4	综合类-中等职业教育学生资助类</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ZH4.1	综合类-中等职业教育学生资助类-国家助学金</a:t>
            </a:r>
            <a:endParaRPr lang="zh-CN" altLang="en-US" sz="2000" smtClean="0">
              <a:latin typeface="仿宋_GB2312" panose="02010609030101010101" pitchFamily="49" charset="-122"/>
              <a:ea typeface="仿宋_GB2312" panose="02010609030101010101" pitchFamily="49" charset="-122"/>
            </a:endParaRPr>
          </a:p>
          <a:p>
            <a:pPr marL="0" indent="0">
              <a:buNone/>
            </a:pPr>
            <a:endParaRPr lang="zh-CN" altLang="en-US" sz="2000" smtClean="0">
              <a:latin typeface="仿宋_GB2312" panose="02010609030101010101" pitchFamily="49" charset="-122"/>
              <a:ea typeface="仿宋_GB2312" panose="02010609030101010101" pitchFamily="49" charset="-122"/>
            </a:endParaRPr>
          </a:p>
        </p:txBody>
      </p:sp>
    </p:spTree>
    <p:custDataLst>
      <p:tags r:id="rId3"/>
    </p:custData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28650" y="365125"/>
            <a:ext cx="7886700" cy="210820"/>
          </a:xfrm>
          <a:prstGeom prst="rect">
            <a:avLst/>
          </a:prstGeom>
        </p:spPr>
        <p:txBody>
          <a:bodyPr vert="horz" lIns="91440" tIns="45720" rIns="91440" bIns="45720" rtlCol="0" anchor="ctr">
            <a:normAutofit fontScale="25000"/>
          </a:bodyPr>
          <a:lstStyle>
            <a:lvl1pPr>
              <a:lnSpc>
                <a:spcPct val="90000"/>
              </a:lnSpc>
              <a:spcBef>
                <a:spcPct val="0"/>
              </a:spcBef>
              <a:buNone/>
              <a:defRPr sz="4400">
                <a:latin typeface="+mj-lt"/>
                <a:ea typeface="+mj-ea"/>
                <a:cs typeface="+mj-cs"/>
              </a:defRPr>
            </a:lvl1pPr>
          </a:lstStyle>
          <a:p>
            <a:r>
              <a:rPr lang="zh-CN" altLang="en-US" smtClean="0">
                <a:solidFill>
                  <a:schemeClr val="bg1"/>
                </a:solidFill>
              </a:rPr>
              <a:t>请在此输入您的标题</a:t>
            </a:r>
            <a:endParaRPr lang="zh-CN" altLang="en-US" smtClean="0">
              <a:solidFill>
                <a:schemeClr val="bg1"/>
              </a:solidFill>
            </a:endParaRPr>
          </a:p>
        </p:txBody>
      </p:sp>
      <p:sp>
        <p:nvSpPr>
          <p:cNvPr id="5" name="文本框 4"/>
          <p:cNvSpPr txBox="1"/>
          <p:nvPr>
            <p:custDataLst>
              <p:tags r:id="rId2"/>
            </p:custDataLst>
          </p:nvPr>
        </p:nvSpPr>
        <p:spPr>
          <a:xfrm>
            <a:off x="628650" y="905510"/>
            <a:ext cx="7886700" cy="5271770"/>
          </a:xfrm>
          <a:prstGeom prst="rect">
            <a:avLst/>
          </a:prstGeom>
        </p:spPr>
        <p:txBody>
          <a:bodyPr vert="horz" lIns="91440" tIns="45720" rIns="91440" bIns="45720" rtlCol="0">
            <a:normAutofit fontScale="90000"/>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ZH4.2	综合类-中等职业教育学生资助类-国家免学杂费</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	综合类-高等教育学生资助类国家资助</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ZH5.1	综合类-高等教育学生资助类国家资助-绿色通道</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ZH5.2	综合类-高等教育学生资助类国家资助-国家奖学金</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ZH5.3	综合类-高等教育学生资助类国家资助-国家励志奖学金</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ZH5.4	综合类-高等教育学生资助类国家资助-国家助学金</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ZH5.5	综合类-高等教育学生资助类国家资助-国家助学贷款或生源</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        地信用助学贷款</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ZH5.6   综合类-高等教育学生资助类国家资助-高等学校学生应征入伍服义</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        务兵役国家资助</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ZH5.7	综合类-高等教育学生资助类国家资助-研究生国家奖学金</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ZH5.8	综合类-高等教育学生资助类国家资助-研究生学业奖学金</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ZH5.9	综合类-高等教育学生资助类国家资助-研究生国家助学金</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a:p>
            <a:pPr marL="0" algn="l">
              <a:buClr>
                <a:srgbClr val="000000"/>
              </a:buClr>
              <a:buNone/>
            </a:pPr>
            <a:r>
              <a:rPr lang="zh-CN" altLang="en-US" sz="2000" smtClean="0">
                <a:solidFill>
                  <a:srgbClr val="008000"/>
                </a:solidFill>
                <a:latin typeface="仿宋_GB2312" panose="02010609030101010101" pitchFamily="49" charset="-122"/>
                <a:ea typeface="仿宋_GB2312" panose="02010609030101010101" pitchFamily="49" charset="-122"/>
                <a:cs typeface="+mn-ea"/>
              </a:rPr>
              <a:t>ZH5.10	综合类-高等教育学生资助类国家资助-研究生国家助学贷款</a:t>
            </a:r>
            <a:endParaRPr lang="zh-CN" altLang="en-US" sz="2000" smtClean="0">
              <a:solidFill>
                <a:srgbClr val="008000"/>
              </a:solidFill>
              <a:latin typeface="仿宋_GB2312" panose="02010609030101010101" pitchFamily="49" charset="-122"/>
              <a:ea typeface="仿宋_GB2312" panose="02010609030101010101" pitchFamily="49" charset="-122"/>
              <a:cs typeface="+mn-ea"/>
            </a:endParaRPr>
          </a:p>
        </p:txBody>
      </p:sp>
    </p:spTree>
    <p:custDataLst>
      <p:tags r:id="rId3"/>
    </p:custData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28650" y="365125"/>
            <a:ext cx="7886700" cy="134620"/>
          </a:xfrm>
          <a:prstGeom prst="rect">
            <a:avLst/>
          </a:prstGeom>
        </p:spPr>
        <p:txBody>
          <a:bodyPr vert="horz" lIns="91440" tIns="45720" rIns="91440" bIns="45720" rtlCol="0" anchor="ctr">
            <a:normAutofit fontScale="25000"/>
          </a:bodyPr>
          <a:lstStyle>
            <a:lvl1pPr>
              <a:lnSpc>
                <a:spcPct val="90000"/>
              </a:lnSpc>
              <a:spcBef>
                <a:spcPct val="0"/>
              </a:spcBef>
              <a:buNone/>
              <a:defRPr sz="4400">
                <a:latin typeface="+mj-lt"/>
                <a:ea typeface="+mj-ea"/>
                <a:cs typeface="+mj-cs"/>
              </a:defRPr>
            </a:lvl1pPr>
          </a:lstStyle>
          <a:p>
            <a:r>
              <a:rPr lang="zh-CN" altLang="en-US" smtClean="0">
                <a:noFill/>
              </a:rPr>
              <a:t>请在此输入您的标题</a:t>
            </a:r>
            <a:endParaRPr lang="zh-CN" altLang="en-US" smtClean="0">
              <a:noFill/>
            </a:endParaRPr>
          </a:p>
        </p:txBody>
      </p:sp>
      <p:sp>
        <p:nvSpPr>
          <p:cNvPr id="5" name="文本框 4"/>
          <p:cNvSpPr txBox="1"/>
          <p:nvPr>
            <p:custDataLst>
              <p:tags r:id="rId2"/>
            </p:custDataLst>
          </p:nvPr>
        </p:nvSpPr>
        <p:spPr>
          <a:xfrm>
            <a:off x="628650" y="1663065"/>
            <a:ext cx="7886700" cy="4351338"/>
          </a:xfrm>
          <a:prstGeom prst="rect">
            <a:avLst/>
          </a:prstGeom>
        </p:spPr>
        <p:txBody>
          <a:bodyPr vert="horz" lIns="91440" tIns="45720" rIns="91440" bIns="45720" rtlCol="0">
            <a:norm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ctr">
              <a:buNone/>
            </a:pPr>
            <a:endParaRPr lang="zh-CN" altLang="en-US" smtClean="0">
              <a:solidFill>
                <a:srgbClr val="FF0000"/>
              </a:solidFill>
              <a:latin typeface="华文彩云" panose="02010800040101010101" charset="-122"/>
              <a:ea typeface="华文彩云" panose="02010800040101010101" charset="-122"/>
              <a:sym typeface="+mn-ea"/>
            </a:endParaRPr>
          </a:p>
          <a:p>
            <a:pPr marL="0" indent="0" algn="ctr">
              <a:buNone/>
            </a:pPr>
            <a:endParaRPr lang="zh-CN" altLang="en-US" smtClean="0">
              <a:solidFill>
                <a:srgbClr val="FF0000"/>
              </a:solidFill>
              <a:latin typeface="华文彩云" panose="02010800040101010101" charset="-122"/>
              <a:ea typeface="华文彩云" panose="02010800040101010101" charset="-122"/>
              <a:sym typeface="+mn-ea"/>
            </a:endParaRPr>
          </a:p>
          <a:p>
            <a:pPr marL="0" indent="0" algn="ctr">
              <a:buNone/>
            </a:pPr>
            <a:endParaRPr lang="zh-CN" altLang="en-US" smtClean="0">
              <a:solidFill>
                <a:srgbClr val="FF0000"/>
              </a:solidFill>
              <a:latin typeface="华文彩云" panose="02010800040101010101" charset="-122"/>
              <a:ea typeface="华文彩云" panose="02010800040101010101" charset="-122"/>
              <a:sym typeface="+mn-ea"/>
            </a:endParaRPr>
          </a:p>
          <a:p>
            <a:pPr marL="0" indent="0" algn="ctr">
              <a:buNone/>
            </a:pPr>
            <a:r>
              <a:rPr lang="zh-CN" altLang="en-US" sz="8000" smtClean="0">
                <a:solidFill>
                  <a:srgbClr val="FF0000"/>
                </a:solidFill>
                <a:latin typeface="华文彩云" panose="02010800040101010101" charset="-122"/>
                <a:ea typeface="华文彩云" panose="02010800040101010101" charset="-122"/>
                <a:sym typeface="+mn-ea"/>
              </a:rPr>
              <a:t>谢  谢</a:t>
            </a:r>
            <a:endParaRPr lang="zh-CN" altLang="en-US" sz="8000" smtClean="0">
              <a:solidFill>
                <a:srgbClr val="FF0000"/>
              </a:solidFill>
              <a:latin typeface="华文彩云" panose="02010800040101010101" charset="-122"/>
              <a:ea typeface="华文彩云" panose="02010800040101010101" charset="-122"/>
              <a:sym typeface="+mn-ea"/>
            </a:endParaRPr>
          </a:p>
        </p:txBody>
      </p:sp>
    </p:spTree>
    <p:custDataLst>
      <p:tags r:id="rId3"/>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a:xfrm>
            <a:off x="0" y="304800"/>
            <a:ext cx="8534400" cy="3763963"/>
          </a:xfrm>
          <a:ln/>
        </p:spPr>
        <p:txBody>
          <a:bodyPr anchor="ctr"/>
          <a:p>
            <a:pPr marL="0" lvl="0" indent="0" algn="just" eaLnBrk="1" latinLnBrk="0" hangingPunct="1">
              <a:buNone/>
            </a:pPr>
            <a:r>
              <a:rPr lang="en-US" altLang="zh-CN" b="1">
                <a:solidFill>
                  <a:srgbClr val="F5BF25"/>
                </a:solidFill>
                <a:latin typeface="方正姚体" panose="02010601030101010101" pitchFamily="2" charset="-122"/>
                <a:ea typeface="方正姚体" panose="02010601030101010101" pitchFamily="2" charset="-122"/>
              </a:rPr>
              <a:t>   </a:t>
            </a:r>
            <a:endParaRPr lang="en-US" altLang="zh-CN" b="1">
              <a:solidFill>
                <a:srgbClr val="F5BF25"/>
              </a:solidFill>
              <a:latin typeface="方正姚体" panose="02010601030101010101" pitchFamily="2" charset="-122"/>
              <a:ea typeface="方正姚体" panose="02010601030101010101" pitchFamily="2" charset="-122"/>
            </a:endParaRPr>
          </a:p>
        </p:txBody>
      </p:sp>
      <p:sp>
        <p:nvSpPr>
          <p:cNvPr id="8195" name="内容占位符 8194"/>
          <p:cNvSpPr>
            <a:spLocks noGrp="1"/>
          </p:cNvSpPr>
          <p:nvPr>
            <p:ph/>
          </p:nvPr>
        </p:nvSpPr>
        <p:spPr>
          <a:xfrm>
            <a:off x="152400" y="1844675"/>
            <a:ext cx="8991600" cy="5013325"/>
          </a:xfrm>
          <a:prstGeom prst="rect">
            <a:avLst/>
          </a:prstGeom>
          <a:noFill/>
          <a:ln w="9525">
            <a:noFill/>
          </a:ln>
        </p:spPr>
        <p:txBody>
          <a:bodyPr/>
          <a:p>
            <a:pPr marL="342900" lvl="0" indent="-342900">
              <a:lnSpc>
                <a:spcPts val="42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3.</a:t>
            </a:r>
            <a:r>
              <a:rPr lang="zh-CN" altLang="en-US" sz="3200" b="1">
                <a:solidFill>
                  <a:schemeClr val="tx1"/>
                </a:solidFill>
                <a:ea typeface="仿宋_GB2312" panose="02010609030101010101" pitchFamily="49" charset="-122"/>
              </a:rPr>
              <a:t>归档的文件材料种类、份数以及每份文件的页数均应齐全完整。</a:t>
            </a:r>
            <a:endParaRPr lang="zh-CN" altLang="en-US" sz="3200" b="1">
              <a:solidFill>
                <a:schemeClr val="tx1"/>
              </a:solidFill>
              <a:ea typeface="仿宋_GB2312" panose="02010609030101010101" pitchFamily="49" charset="-122"/>
            </a:endParaRPr>
          </a:p>
          <a:p>
            <a:pPr marL="342900" lvl="0" indent="-342900">
              <a:lnSpc>
                <a:spcPts val="42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4.</a:t>
            </a:r>
            <a:r>
              <a:rPr lang="zh-CN" altLang="en-US" sz="3200" b="1">
                <a:solidFill>
                  <a:schemeClr val="tx1"/>
                </a:solidFill>
                <a:ea typeface="仿宋_GB2312" panose="02010609030101010101" pitchFamily="49" charset="-122"/>
              </a:rPr>
              <a:t>在排列中</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密不可分的文件应排列在一起，如主件与附件，主件在前，附件在后。</a:t>
            </a:r>
            <a:endParaRPr lang="zh-CN" altLang="en-US" sz="3200" b="1">
              <a:solidFill>
                <a:schemeClr val="tx1"/>
              </a:solidFill>
              <a:ea typeface="仿宋_GB2312" panose="02010609030101010101" pitchFamily="49" charset="-122"/>
            </a:endParaRPr>
          </a:p>
          <a:p>
            <a:pPr marL="342900" lvl="0" indent="-342900">
              <a:lnSpc>
                <a:spcPts val="42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5.</a:t>
            </a:r>
            <a:r>
              <a:rPr lang="zh-CN" altLang="en-US" sz="3200" b="1">
                <a:solidFill>
                  <a:schemeClr val="tx1"/>
                </a:solidFill>
                <a:ea typeface="仿宋_GB2312" panose="02010609030101010101" pitchFamily="49" charset="-122"/>
              </a:rPr>
              <a:t>成册、成套的文件材料可保持其原有形态；精装和平装等书本式文件材料自成一卷的，可保持原状。</a:t>
            </a:r>
            <a:endParaRPr lang="zh-CN" altLang="en-US" sz="3200" b="1">
              <a:solidFill>
                <a:schemeClr val="tx1"/>
              </a:solidFill>
              <a:ea typeface="仿宋_GB2312" panose="02010609030101010101" pitchFamily="49" charset="-122"/>
            </a:endParaRPr>
          </a:p>
        </p:txBody>
      </p:sp>
      <p:sp>
        <p:nvSpPr>
          <p:cNvPr id="8196" name="矩形 8195"/>
          <p:cNvSpPr/>
          <p:nvPr/>
        </p:nvSpPr>
        <p:spPr>
          <a:xfrm>
            <a:off x="458788" y="836613"/>
            <a:ext cx="6130925" cy="758825"/>
          </a:xfrm>
          <a:prstGeom prst="rect">
            <a:avLst/>
          </a:prstGeom>
          <a:noFill/>
          <a:ln w="9525">
            <a:noFill/>
          </a:ln>
        </p:spPr>
        <p:txBody>
          <a:bodyPr>
            <a:spAutoFit/>
          </a:bodyPr>
          <a:p>
            <a:pPr marL="0" lvl="0" indent="0" eaLnBrk="1" latinLnBrk="0" hangingPunct="1">
              <a:buNone/>
            </a:pPr>
            <a:r>
              <a:rPr lang="en-US" altLang="zh-CN" sz="4400" b="1">
                <a:solidFill>
                  <a:srgbClr val="F5BF25"/>
                </a:solidFill>
                <a:latin typeface="方正姚体" panose="02010601030101010101" pitchFamily="2" charset="-122"/>
                <a:ea typeface="方正姚体" panose="02010601030101010101" pitchFamily="2" charset="-122"/>
              </a:rPr>
              <a:t> </a:t>
            </a:r>
            <a:r>
              <a:rPr lang="zh-CN" altLang="en-US" sz="3600" b="1">
                <a:latin typeface="Arial" panose="020B0604020202020204" pitchFamily="34" charset="0"/>
                <a:ea typeface="仿宋_GB2312" panose="02010609030101010101" pitchFamily="49" charset="-122"/>
              </a:rPr>
              <a:t>（一）组卷要求</a:t>
            </a:r>
            <a:endParaRPr lang="zh-CN" altLang="en-US" sz="3600" b="1">
              <a:latin typeface="方正姚体" panose="02010601030101010101" pitchFamily="2" charset="-122"/>
              <a:ea typeface="方正姚体" panose="02010601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a:xfrm>
            <a:off x="228600" y="274638"/>
            <a:ext cx="8375650" cy="1209675"/>
          </a:xfrm>
          <a:ln/>
        </p:spPr>
        <p:txBody>
          <a:bodyPr anchor="ctr"/>
          <a:p>
            <a:pPr marL="0" lvl="0" indent="0" eaLnBrk="1" latinLnBrk="0" hangingPunct="1">
              <a:buNone/>
            </a:pPr>
            <a:br>
              <a:rPr lang="en-US" altLang="zh-CN" sz="3600">
                <a:solidFill>
                  <a:srgbClr val="F5BF25"/>
                </a:solidFill>
              </a:rPr>
            </a:br>
            <a:r>
              <a:rPr lang="en-US" altLang="zh-CN" sz="3600" b="1">
                <a:solidFill>
                  <a:schemeClr val="tx1"/>
                </a:solidFill>
                <a:ea typeface="仿宋_GB2312" panose="02010609030101010101" pitchFamily="49" charset="-122"/>
              </a:rPr>
              <a:t> </a:t>
            </a:r>
            <a:r>
              <a:rPr lang="zh-CN" altLang="en-US" sz="3600" b="1">
                <a:solidFill>
                  <a:schemeClr val="tx1"/>
                </a:solidFill>
                <a:ea typeface="仿宋_GB2312" panose="02010609030101010101" pitchFamily="49" charset="-122"/>
              </a:rPr>
              <a:t>（一）组卷要求</a:t>
            </a:r>
            <a:br>
              <a:rPr lang="zh-CN" altLang="en-US" sz="3600">
                <a:solidFill>
                  <a:schemeClr val="tx1"/>
                </a:solidFill>
                <a:ea typeface="方正姚体" panose="02010601030101010101" pitchFamily="2" charset="-122"/>
              </a:rPr>
            </a:br>
            <a:endParaRPr lang="zh-CN" altLang="en-US" sz="3600" b="1">
              <a:solidFill>
                <a:schemeClr val="tx1"/>
              </a:solidFill>
              <a:latin typeface="方正姚体" panose="02010601030101010101" pitchFamily="2" charset="-122"/>
              <a:ea typeface="方正姚体" panose="02010601030101010101" pitchFamily="2" charset="-122"/>
            </a:endParaRPr>
          </a:p>
        </p:txBody>
      </p:sp>
      <p:sp>
        <p:nvSpPr>
          <p:cNvPr id="9219" name="内容占位符 9218"/>
          <p:cNvSpPr>
            <a:spLocks noGrp="1"/>
          </p:cNvSpPr>
          <p:nvPr>
            <p:ph/>
          </p:nvPr>
        </p:nvSpPr>
        <p:spPr>
          <a:xfrm>
            <a:off x="228600" y="1557338"/>
            <a:ext cx="8591550" cy="4919662"/>
          </a:xfrm>
          <a:prstGeom prst="rect">
            <a:avLst/>
          </a:prstGeom>
          <a:noFill/>
          <a:ln w="9525">
            <a:noFill/>
          </a:ln>
        </p:spPr>
        <p:txBody>
          <a:bodyPr/>
          <a:p>
            <a:pPr marL="342900" lvl="0" indent="-342900">
              <a:lnSpc>
                <a:spcPts val="43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6.</a:t>
            </a:r>
            <a:r>
              <a:rPr lang="zh-CN" altLang="en-US" sz="3200" b="1">
                <a:solidFill>
                  <a:schemeClr val="tx1"/>
                </a:solidFill>
                <a:ea typeface="仿宋_GB2312" panose="02010609030101010101" pitchFamily="49" charset="-122"/>
              </a:rPr>
              <a:t>归档的纸质文件材料应为原件，字迹工整、数据准确、图样清晰，签字盖章、日期等标识完整、齐备。案卷内不应有重份文件，书写和装订材料应符合耐久性要求。对于用热敏纸和用纯蓝墨水、红墨水、复写纸、圆珠笔、铅笔等不耐久字迹材料字迹制成的文件材料，可复印后与原件一并存档。</a:t>
            </a:r>
            <a:endParaRPr lang="zh-CN" altLang="en-US" sz="3200" b="1">
              <a:solidFill>
                <a:schemeClr val="tx1"/>
              </a:solidFill>
              <a:ea typeface="仿宋_GB2312" panose="02010609030101010101" pitchFamily="49"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a:xfrm>
            <a:off x="533400" y="1341438"/>
            <a:ext cx="8235950" cy="865187"/>
          </a:xfrm>
          <a:ln/>
        </p:spPr>
        <p:txBody>
          <a:bodyPr anchor="ctr"/>
          <a:p>
            <a:pPr marL="0" lvl="0" indent="0" eaLnBrk="1" latinLnBrk="0" hangingPunct="1">
              <a:buNone/>
            </a:pPr>
            <a:r>
              <a:rPr lang="en-US" altLang="zh-CN" sz="3600" b="1">
                <a:solidFill>
                  <a:schemeClr val="tx1"/>
                </a:solidFill>
                <a:latin typeface="微软雅黑" pitchFamily="34" charset="-122"/>
                <a:ea typeface="仿宋_GB2312" panose="02010609030101010101" pitchFamily="49" charset="-122"/>
              </a:rPr>
              <a:t>(</a:t>
            </a:r>
            <a:r>
              <a:rPr lang="zh-CN" altLang="en-US" sz="3600" b="1">
                <a:solidFill>
                  <a:schemeClr val="tx1"/>
                </a:solidFill>
                <a:latin typeface="微软雅黑" pitchFamily="34" charset="-122"/>
                <a:ea typeface="仿宋_GB2312" panose="02010609030101010101" pitchFamily="49" charset="-122"/>
              </a:rPr>
              <a:t>二</a:t>
            </a:r>
            <a:r>
              <a:rPr lang="en-US" altLang="zh-CN" sz="3600" b="1">
                <a:solidFill>
                  <a:schemeClr val="tx1"/>
                </a:solidFill>
                <a:latin typeface="微软雅黑" pitchFamily="34" charset="-122"/>
                <a:ea typeface="仿宋_GB2312" panose="02010609030101010101" pitchFamily="49" charset="-122"/>
              </a:rPr>
              <a:t>)</a:t>
            </a:r>
            <a:r>
              <a:rPr lang="zh-CN" altLang="en-US" sz="3600" b="1">
                <a:solidFill>
                  <a:schemeClr val="tx1"/>
                </a:solidFill>
                <a:latin typeface="微软雅黑" pitchFamily="34" charset="-122"/>
                <a:ea typeface="仿宋_GB2312" panose="02010609030101010101" pitchFamily="49" charset="-122"/>
              </a:rPr>
              <a:t>组卷方法</a:t>
            </a:r>
            <a:br>
              <a:rPr lang="zh-CN" altLang="en-US" sz="3600" b="1">
                <a:solidFill>
                  <a:schemeClr val="tx1"/>
                </a:solidFill>
                <a:latin typeface="微软雅黑" pitchFamily="34" charset="-122"/>
                <a:ea typeface="仿宋_GB2312" panose="02010609030101010101" pitchFamily="49" charset="-122"/>
              </a:rPr>
            </a:br>
            <a:endParaRPr lang="zh-CN" altLang="en-US" sz="3600" b="1">
              <a:solidFill>
                <a:schemeClr val="tx1"/>
              </a:solidFill>
              <a:latin typeface="微软雅黑" pitchFamily="34" charset="-122"/>
              <a:ea typeface="仿宋_GB2312" panose="02010609030101010101" pitchFamily="49" charset="-122"/>
            </a:endParaRPr>
          </a:p>
        </p:txBody>
      </p:sp>
      <p:sp>
        <p:nvSpPr>
          <p:cNvPr id="10243" name="内容占位符 10242"/>
          <p:cNvSpPr>
            <a:spLocks noGrp="1"/>
          </p:cNvSpPr>
          <p:nvPr>
            <p:ph/>
          </p:nvPr>
        </p:nvSpPr>
        <p:spPr>
          <a:xfrm>
            <a:off x="468313" y="2276475"/>
            <a:ext cx="8280400" cy="4581525"/>
          </a:xfrm>
          <a:prstGeom prst="rect">
            <a:avLst/>
          </a:prstGeom>
          <a:noFill/>
          <a:ln w="9525">
            <a:noFill/>
          </a:ln>
        </p:spPr>
        <p:txBody>
          <a:bodyPr/>
          <a:p>
            <a:pPr marL="342900" lvl="0" indent="-342900">
              <a:lnSpc>
                <a:spcPts val="4300"/>
              </a:lnSpc>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按照“年度</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业务环节”分别组卷的方法，首先区分年度（或学期），其次区分文件材料类别，然后区分类别属类（即该类中不同表单或材料）。</a:t>
            </a:r>
            <a:endParaRPr lang="zh-CN" altLang="en-US" sz="3200" b="1">
              <a:solidFill>
                <a:schemeClr val="tx1"/>
              </a:solidFill>
              <a:ea typeface="仿宋_GB2312" panose="02010609030101010101" pitchFamily="49" charset="-122"/>
            </a:endParaRPr>
          </a:p>
          <a:p>
            <a:pPr marL="342900" lvl="0" indent="-342900" eaLnBrk="1" latinLnBrk="0" hangingPunct="1"/>
            <a:endParaRPr lang="zh-CN" altLang="en-US" b="1">
              <a:solidFill>
                <a:srgbClr val="FFFF00"/>
              </a:solidFill>
              <a:latin typeface="方正姚体" panose="02010601030101010101" pitchFamily="2" charset="-122"/>
              <a:ea typeface="方正姚体" panose="02010601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p:cNvSpPr>
          <p:nvPr>
            <p:ph type="title"/>
          </p:nvPr>
        </p:nvSpPr>
        <p:spPr>
          <a:xfrm>
            <a:off x="457200" y="476250"/>
            <a:ext cx="7859713" cy="936625"/>
          </a:xfrm>
          <a:ln/>
        </p:spPr>
        <p:txBody>
          <a:bodyPr anchor="ctr"/>
          <a:p>
            <a:pPr marL="0" lvl="0" indent="0" eaLnBrk="1" latinLnBrk="0" hangingPunct="1">
              <a:buNone/>
            </a:pPr>
            <a:r>
              <a:rPr lang="zh-CN" altLang="en-US" sz="4400" b="1">
                <a:solidFill>
                  <a:schemeClr val="tx1"/>
                </a:solidFill>
              </a:rPr>
              <a:t>三、卷内文件材料排列</a:t>
            </a:r>
            <a:endParaRPr lang="zh-CN" altLang="en-US" sz="4400" b="1">
              <a:solidFill>
                <a:schemeClr val="tx1"/>
              </a:solidFill>
            </a:endParaRPr>
          </a:p>
        </p:txBody>
      </p:sp>
      <p:sp>
        <p:nvSpPr>
          <p:cNvPr id="11267" name="内容占位符 11266"/>
          <p:cNvSpPr>
            <a:spLocks noGrp="1"/>
          </p:cNvSpPr>
          <p:nvPr>
            <p:ph/>
          </p:nvPr>
        </p:nvSpPr>
        <p:spPr>
          <a:xfrm>
            <a:off x="250825" y="1412875"/>
            <a:ext cx="8642350" cy="5113338"/>
          </a:xfrm>
          <a:prstGeom prst="rect">
            <a:avLst/>
          </a:prstGeom>
          <a:noFill/>
          <a:ln w="9525">
            <a:noFill/>
          </a:ln>
        </p:spPr>
        <p:txBody>
          <a:bodyPr/>
          <a:p>
            <a:pPr marL="342900" lvl="0" indent="-342900">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一</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案卷内文件材料按时间、问题或重要程度排列。</a:t>
            </a:r>
            <a:endParaRPr lang="zh-CN" altLang="en-US" sz="3200" b="1">
              <a:solidFill>
                <a:schemeClr val="tx1"/>
              </a:solidFill>
              <a:ea typeface="仿宋_GB2312" panose="02010609030101010101" pitchFamily="49" charset="-122"/>
            </a:endParaRPr>
          </a:p>
          <a:p>
            <a:pPr marL="342900" lvl="0" indent="-342900">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二</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卷内既有文字材料又有图纸时，文字材料在前、图纸在后。</a:t>
            </a:r>
            <a:endParaRPr lang="zh-CN" altLang="en-US" sz="3200" b="1">
              <a:solidFill>
                <a:schemeClr val="tx1"/>
              </a:solidFill>
              <a:ea typeface="仿宋_GB2312" panose="02010609030101010101" pitchFamily="49" charset="-122"/>
            </a:endParaRPr>
          </a:p>
          <a:p>
            <a:pPr marL="342900" lvl="0" indent="-342900" eaLnBrk="1" latinLnBrk="0" hangingPunct="1">
              <a:lnSpc>
                <a:spcPct val="120000"/>
              </a:lnSpc>
              <a:buClrTx/>
              <a:buSzPct val="100000"/>
              <a:buFont typeface="Wingdings" panose="05000000000000000000" pitchFamily="2" charset="2"/>
              <a:buChar char="l"/>
            </a:pP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三</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文字材料排列时，正文在前，附件在后；正本在前，定稿在后；复文在前，来文在后；转发文在前，被转发文在后；原件在前、复印件在后；不同文字的文本，中文文本在前，其它文种版本在后</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特殊规定除外</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a:t>
            </a:r>
            <a:endParaRPr lang="zh-CN" altLang="en-US" sz="3200" b="1">
              <a:solidFill>
                <a:schemeClr val="tx1"/>
              </a:solidFill>
              <a:ea typeface="仿宋_GB2312" panose="02010609030101010101" pitchFamily="49" charset="-122"/>
            </a:endParaRPr>
          </a:p>
          <a:p>
            <a:pPr marL="342900" lvl="0" indent="-342900" algn="just" eaLnBrk="1" latinLnBrk="0" hangingPunct="1">
              <a:lnSpc>
                <a:spcPct val="80000"/>
              </a:lnSpc>
              <a:buNone/>
            </a:pPr>
            <a:endParaRPr lang="zh-CN" altLang="en-US"/>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p:cNvSpPr>
          <p:nvPr>
            <p:ph type="title"/>
          </p:nvPr>
        </p:nvSpPr>
        <p:spPr>
          <a:xfrm>
            <a:off x="457200" y="981075"/>
            <a:ext cx="8229600" cy="1152525"/>
          </a:xfrm>
          <a:ln/>
        </p:spPr>
        <p:txBody>
          <a:bodyPr anchor="ctr"/>
          <a:p>
            <a:pPr marL="0" lvl="0" indent="0">
              <a:buNone/>
            </a:pPr>
            <a:r>
              <a:rPr lang="zh-CN" altLang="en-US" sz="4400" b="1">
                <a:solidFill>
                  <a:schemeClr val="tx1"/>
                </a:solidFill>
              </a:rPr>
              <a:t>四、装订方法</a:t>
            </a:r>
            <a:endParaRPr lang="zh-CN" altLang="en-US" sz="4400" b="1">
              <a:solidFill>
                <a:schemeClr val="tx1"/>
              </a:solidFill>
            </a:endParaRPr>
          </a:p>
        </p:txBody>
      </p:sp>
      <p:sp>
        <p:nvSpPr>
          <p:cNvPr id="12291" name="内容占位符 12290"/>
          <p:cNvSpPr>
            <a:spLocks noGrp="1"/>
          </p:cNvSpPr>
          <p:nvPr>
            <p:ph/>
          </p:nvPr>
        </p:nvSpPr>
        <p:spPr>
          <a:xfrm>
            <a:off x="457200" y="2349500"/>
            <a:ext cx="8229600" cy="3776663"/>
          </a:xfrm>
          <a:prstGeom prst="rect">
            <a:avLst/>
          </a:prstGeom>
          <a:noFill/>
          <a:ln w="9525">
            <a:noFill/>
          </a:ln>
        </p:spPr>
        <p:txBody>
          <a:bodyPr/>
          <a:p>
            <a:pPr marL="342900" lvl="0" indent="-342900">
              <a:lnSpc>
                <a:spcPts val="4300"/>
              </a:lnSpc>
              <a:buClrTx/>
              <a:buSzPct val="100000"/>
              <a:buFont typeface="Wingdings" panose="05000000000000000000" pitchFamily="2" charset="2"/>
              <a:buChar char="l"/>
            </a:pPr>
            <a:r>
              <a:rPr lang="zh-CN" altLang="en-US" sz="3200" b="1">
                <a:solidFill>
                  <a:schemeClr val="tx1"/>
                </a:solidFill>
                <a:ea typeface="仿宋_GB2312" panose="02010609030101010101" pitchFamily="49" charset="-122"/>
              </a:rPr>
              <a:t>卷内文件材料采用</a:t>
            </a:r>
            <a:r>
              <a:rPr lang="zh-CN" altLang="en-US" sz="3200" b="1">
                <a:solidFill>
                  <a:srgbClr val="FF0000"/>
                </a:solidFill>
                <a:ea typeface="仿宋_GB2312" panose="02010609030101010101" pitchFamily="49" charset="-122"/>
              </a:rPr>
              <a:t>“三孔一线”</a:t>
            </a:r>
            <a:r>
              <a:rPr lang="zh-CN" altLang="en-US" sz="3200" b="1">
                <a:solidFill>
                  <a:schemeClr val="tx1"/>
                </a:solidFill>
                <a:ea typeface="仿宋_GB2312" panose="02010609030101010101" pitchFamily="49" charset="-122"/>
              </a:rPr>
              <a:t>方法装订，卷内材料装订时要去掉金属物。凡复印件均要求以国际标准</a:t>
            </a:r>
            <a:r>
              <a:rPr lang="en-US" altLang="zh-CN" sz="3200" b="1">
                <a:solidFill>
                  <a:schemeClr val="tx1"/>
                </a:solidFill>
                <a:ea typeface="仿宋_GB2312" panose="02010609030101010101" pitchFamily="49" charset="-122"/>
              </a:rPr>
              <a:t>A4</a:t>
            </a:r>
            <a:r>
              <a:rPr lang="zh-CN" altLang="en-US" sz="3200" b="1">
                <a:solidFill>
                  <a:schemeClr val="tx1"/>
                </a:solidFill>
                <a:ea typeface="仿宋_GB2312" panose="02010609030101010101" pitchFamily="49" charset="-122"/>
              </a:rPr>
              <a:t>型纸（即长</a:t>
            </a:r>
            <a:r>
              <a:rPr lang="en-US" altLang="zh-CN" sz="3200" b="1">
                <a:solidFill>
                  <a:schemeClr val="tx1"/>
                </a:solidFill>
                <a:ea typeface="仿宋_GB2312" panose="02010609030101010101" pitchFamily="49" charset="-122"/>
              </a:rPr>
              <a:t>×</a:t>
            </a:r>
            <a:r>
              <a:rPr lang="zh-CN" altLang="en-US" sz="3200" b="1">
                <a:solidFill>
                  <a:schemeClr val="tx1"/>
                </a:solidFill>
                <a:ea typeface="仿宋_GB2312" panose="02010609030101010101" pitchFamily="49" charset="-122"/>
              </a:rPr>
              <a:t>宽</a:t>
            </a:r>
            <a:r>
              <a:rPr lang="en-US" altLang="zh-CN" sz="3200" b="1">
                <a:solidFill>
                  <a:schemeClr val="tx1"/>
                </a:solidFill>
                <a:ea typeface="仿宋_GB2312" panose="02010609030101010101" pitchFamily="49" charset="-122"/>
              </a:rPr>
              <a:t>=297mm×210mm</a:t>
            </a:r>
            <a:r>
              <a:rPr lang="zh-CN" altLang="en-US" sz="3200" b="1">
                <a:solidFill>
                  <a:schemeClr val="tx1"/>
                </a:solidFill>
                <a:ea typeface="仿宋_GB2312" panose="02010609030101010101" pitchFamily="49" charset="-122"/>
              </a:rPr>
              <a:t>）复印，以便装订。</a:t>
            </a:r>
            <a:endParaRPr lang="zh-CN" altLang="en-US" sz="3200" b="1">
              <a:solidFill>
                <a:schemeClr val="tx1"/>
              </a:solidFill>
              <a:ea typeface="仿宋_GB2312" panose="02010609030101010101" pitchFamily="49" charset="-122"/>
            </a:endParaRPr>
          </a:p>
          <a:p>
            <a:pPr marL="342900" lvl="0" indent="-342900" eaLnBrk="1" latinLnBrk="0" hangingPunct="1">
              <a:lnSpc>
                <a:spcPct val="90000"/>
              </a:lnSpc>
            </a:pPr>
            <a:endParaRPr lang="zh-CN" altLang="en-US" b="1">
              <a:solidFill>
                <a:srgbClr val="FFFF00"/>
              </a:solidFill>
            </a:endParaRPr>
          </a:p>
        </p:txBody>
      </p:sp>
    </p:spTree>
  </p:cSld>
  <p:clrMapOvr>
    <a:masterClrMapping/>
  </p:clrMapOvr>
  <p:transition spd="med"/>
</p:sld>
</file>

<file path=ppt/tags/tag1.xml><?xml version="1.0" encoding="utf-8"?>
<p:tagLst xmlns:p="http://schemas.openxmlformats.org/presentationml/2006/main">
  <p:tag name="KSO_WM_TAG_VERSION" val="1.0"/>
  <p:tag name="KSO_WM_BEAUTIFY_FLAG" val="#wm#"/>
  <p:tag name="KSO_WM_UNIT_TYPE" val="a"/>
  <p:tag name="KSO_WM_UNIT_ID" val="diagram825_1*a*1"/>
  <p:tag name="KSO_WM_TEMPLATE_CATEGORY" val="diagram"/>
  <p:tag name="KSO_WM_TEMPLATE_INDEX" val="825"/>
  <p:tag name="KSO_WM_UNIT_INDEX" val="1"/>
  <p:tag name="KSO_WM_UNIT_CLEAR" val="1"/>
  <p:tag name="KSO_WM_UNIT_LAYERLEVEL" val="1"/>
  <p:tag name="KSO_WM_UNIT_VALUE" val="30"/>
  <p:tag name="KSO_WM_UNIT_ISCONTENTSTITLE" val="0"/>
  <p:tag name="KSO_WM_UNIT_HIGHLIGHT" val="0"/>
  <p:tag name="KSO_WM_UNIT_COMPATIBLE" val="0"/>
  <p:tag name="KSO_WM_UNIT_PRESET_TEXT_INDEX" val="0"/>
  <p:tag name="KSO_WM_UNIT_PRESET_TEXT_LEN" val="9"/>
</p:tagLst>
</file>

<file path=ppt/tags/tag10.xml><?xml version="1.0" encoding="utf-8"?>
<p:tagLst xmlns:p="http://schemas.openxmlformats.org/presentationml/2006/main">
  <p:tag name="KSO_WM_TAG_VERSION" val="1.0"/>
  <p:tag name="KSO_WM_BEAUTIFY_FLAG" val="#wm#"/>
  <p:tag name="KSO_WM_UNIT_TYPE" val="a"/>
  <p:tag name="KSO_WM_UNIT_ID" val="diagram825_1*a*1"/>
  <p:tag name="KSO_WM_TEMPLATE_CATEGORY" val="diagram"/>
  <p:tag name="KSO_WM_TEMPLATE_INDEX" val="825"/>
  <p:tag name="KSO_WM_UNIT_INDEX" val="1"/>
  <p:tag name="KSO_WM_UNIT_CLEAR" val="1"/>
  <p:tag name="KSO_WM_UNIT_LAYERLEVEL" val="1"/>
  <p:tag name="KSO_WM_UNIT_VALUE" val="30"/>
  <p:tag name="KSO_WM_UNIT_ISCONTENTSTITLE" val="0"/>
  <p:tag name="KSO_WM_UNIT_HIGHLIGHT" val="0"/>
  <p:tag name="KSO_WM_UNIT_COMPATIBLE" val="0"/>
  <p:tag name="KSO_WM_UNIT_PRESET_TEXT_INDEX" val="0"/>
  <p:tag name="KSO_WM_UNIT_PRESET_TEXT_LEN" val="9"/>
</p:tagLst>
</file>

<file path=ppt/tags/tag11.xml><?xml version="1.0" encoding="utf-8"?>
<p:tagLst xmlns:p="http://schemas.openxmlformats.org/presentationml/2006/main">
  <p:tag name="KSO_WM_TAG_VERSION" val="1.0"/>
  <p:tag name="KSO_WM_BEAUTIFY_FLAG" val="#wm#"/>
  <p:tag name="KSO_WM_UNIT_TYPE" val="f"/>
  <p:tag name="KSO_WM_UNIT_ID" val="diagram825_1*f*1"/>
  <p:tag name="KSO_WM_TEMPLATE_CATEGORY" val="diagram"/>
  <p:tag name="KSO_WM_TEMPLATE_INDEX" val="825"/>
  <p:tag name="KSO_WM_UNIT_INDEX" val="1"/>
  <p:tag name="KSO_WM_UNIT_CLEAR" val="1"/>
  <p:tag name="KSO_WM_UNIT_LAYERLEVEL" val="1"/>
  <p:tag name="KSO_WM_UNIT_VALUE" val="231"/>
  <p:tag name="KSO_WM_UNIT_HIGHLIGHT" val="0"/>
  <p:tag name="KSO_WM_UNIT_COMPATIBLE" val="0"/>
  <p:tag name="KSO_WM_UNIT_PRESET_TEXT_INDEX" val="2"/>
  <p:tag name="KSO_WM_UNIT_PRESET_TEXT_LEN" val="10"/>
</p:tagLst>
</file>

<file path=ppt/tags/tag12.xml><?xml version="1.0" encoding="utf-8"?>
<p:tagLst xmlns:p="http://schemas.openxmlformats.org/presentationml/2006/main">
  <p:tag name="KSO_WM_TEMPLATE_CATEGORY" val="diagram"/>
  <p:tag name="KSO_WM_TEMPLATE_INDEX" val="825"/>
  <p:tag name="KSO_WM_TAG_VERSION" val="1.0"/>
  <p:tag name="KSO_WM_SLIDE_ID" val="diagram825_1"/>
  <p:tag name="KSO_WM_SLIDE_INDEX" val="1"/>
  <p:tag name="KSO_WM_SLIDE_ITEM_CNT" val="1"/>
  <p:tag name="KSO_WM_SLIDE_LAYOUT" val="a_f"/>
  <p:tag name="KSO_WM_SLIDE_LAYOUT_CNT" val="1_1"/>
  <p:tag name="KSO_WM_SLIDE_TYPE" val="text"/>
  <p:tag name="KSO_WM_BEAUTIFY_FLAG" val="#wm#"/>
  <p:tag name="KSO_WM_SLIDE_POSITION" val="50*144"/>
  <p:tag name="KSO_WM_SLIDE_SIZE" val="621*343"/>
</p:tagLst>
</file>

<file path=ppt/tags/tag13.xml><?xml version="1.0" encoding="utf-8"?>
<p:tagLst xmlns:p="http://schemas.openxmlformats.org/presentationml/2006/main">
  <p:tag name="KSO_WM_TAG_VERSION" val="1.0"/>
  <p:tag name="KSO_WM_BEAUTIFY_FLAG" val="#wm#"/>
  <p:tag name="KSO_WM_UNIT_TYPE" val="a"/>
  <p:tag name="KSO_WM_UNIT_ID" val="diagram825_1*a*1"/>
  <p:tag name="KSO_WM_TEMPLATE_CATEGORY" val="diagram"/>
  <p:tag name="KSO_WM_TEMPLATE_INDEX" val="825"/>
  <p:tag name="KSO_WM_UNIT_INDEX" val="1"/>
  <p:tag name="KSO_WM_UNIT_CLEAR" val="1"/>
  <p:tag name="KSO_WM_UNIT_LAYERLEVEL" val="1"/>
  <p:tag name="KSO_WM_UNIT_VALUE" val="30"/>
  <p:tag name="KSO_WM_UNIT_ISCONTENTSTITLE" val="0"/>
  <p:tag name="KSO_WM_UNIT_HIGHLIGHT" val="0"/>
  <p:tag name="KSO_WM_UNIT_COMPATIBLE" val="0"/>
  <p:tag name="KSO_WM_UNIT_PRESET_TEXT_INDEX" val="0"/>
  <p:tag name="KSO_WM_UNIT_PRESET_TEXT_LEN" val="9"/>
</p:tagLst>
</file>

<file path=ppt/tags/tag14.xml><?xml version="1.0" encoding="utf-8"?>
<p:tagLst xmlns:p="http://schemas.openxmlformats.org/presentationml/2006/main">
  <p:tag name="KSO_WM_TAG_VERSION" val="1.0"/>
  <p:tag name="KSO_WM_BEAUTIFY_FLAG" val="#wm#"/>
  <p:tag name="KSO_WM_UNIT_TYPE" val="f"/>
  <p:tag name="KSO_WM_UNIT_ID" val="diagram825_1*f*1"/>
  <p:tag name="KSO_WM_TEMPLATE_CATEGORY" val="diagram"/>
  <p:tag name="KSO_WM_TEMPLATE_INDEX" val="825"/>
  <p:tag name="KSO_WM_UNIT_INDEX" val="1"/>
  <p:tag name="KSO_WM_UNIT_CLEAR" val="1"/>
  <p:tag name="KSO_WM_UNIT_LAYERLEVEL" val="1"/>
  <p:tag name="KSO_WM_UNIT_VALUE" val="231"/>
  <p:tag name="KSO_WM_UNIT_HIGHLIGHT" val="0"/>
  <p:tag name="KSO_WM_UNIT_COMPATIBLE" val="0"/>
  <p:tag name="KSO_WM_UNIT_PRESET_TEXT_INDEX" val="2"/>
  <p:tag name="KSO_WM_UNIT_PRESET_TEXT_LEN" val="10"/>
</p:tagLst>
</file>

<file path=ppt/tags/tag15.xml><?xml version="1.0" encoding="utf-8"?>
<p:tagLst xmlns:p="http://schemas.openxmlformats.org/presentationml/2006/main">
  <p:tag name="KSO_WM_TEMPLATE_CATEGORY" val="diagram"/>
  <p:tag name="KSO_WM_TEMPLATE_INDEX" val="825"/>
  <p:tag name="KSO_WM_TAG_VERSION" val="1.0"/>
  <p:tag name="KSO_WM_SLIDE_ID" val="diagram825_1"/>
  <p:tag name="KSO_WM_SLIDE_INDEX" val="1"/>
  <p:tag name="KSO_WM_SLIDE_ITEM_CNT" val="1"/>
  <p:tag name="KSO_WM_SLIDE_LAYOUT" val="a_f"/>
  <p:tag name="KSO_WM_SLIDE_LAYOUT_CNT" val="1_1"/>
  <p:tag name="KSO_WM_SLIDE_TYPE" val="text"/>
  <p:tag name="KSO_WM_BEAUTIFY_FLAG" val="#wm#"/>
  <p:tag name="KSO_WM_SLIDE_POSITION" val="50*144"/>
  <p:tag name="KSO_WM_SLIDE_SIZE" val="621*343"/>
</p:tagLst>
</file>

<file path=ppt/tags/tag2.xml><?xml version="1.0" encoding="utf-8"?>
<p:tagLst xmlns:p="http://schemas.openxmlformats.org/presentationml/2006/main">
  <p:tag name="KSO_WM_TAG_VERSION" val="1.0"/>
  <p:tag name="KSO_WM_BEAUTIFY_FLAG" val="#wm#"/>
  <p:tag name="KSO_WM_UNIT_TYPE" val="f"/>
  <p:tag name="KSO_WM_UNIT_ID" val="diagram825_1*f*1"/>
  <p:tag name="KSO_WM_TEMPLATE_CATEGORY" val="diagram"/>
  <p:tag name="KSO_WM_TEMPLATE_INDEX" val="825"/>
  <p:tag name="KSO_WM_UNIT_INDEX" val="1"/>
  <p:tag name="KSO_WM_UNIT_CLEAR" val="1"/>
  <p:tag name="KSO_WM_UNIT_LAYERLEVEL" val="1"/>
  <p:tag name="KSO_WM_UNIT_VALUE" val="231"/>
  <p:tag name="KSO_WM_UNIT_HIGHLIGHT" val="0"/>
  <p:tag name="KSO_WM_UNIT_COMPATIBLE" val="0"/>
  <p:tag name="KSO_WM_UNIT_PRESET_TEXT_INDEX" val="2"/>
  <p:tag name="KSO_WM_UNIT_PRESET_TEXT_LEN" val="10"/>
</p:tagLst>
</file>

<file path=ppt/tags/tag3.xml><?xml version="1.0" encoding="utf-8"?>
<p:tagLst xmlns:p="http://schemas.openxmlformats.org/presentationml/2006/main">
  <p:tag name="KSO_WM_TEMPLATE_CATEGORY" val="diagram"/>
  <p:tag name="KSO_WM_TEMPLATE_INDEX" val="825"/>
  <p:tag name="KSO_WM_TAG_VERSION" val="1.0"/>
  <p:tag name="KSO_WM_SLIDE_ID" val="diagram825_1"/>
  <p:tag name="KSO_WM_SLIDE_INDEX" val="1"/>
  <p:tag name="KSO_WM_SLIDE_ITEM_CNT" val="1"/>
  <p:tag name="KSO_WM_SLIDE_LAYOUT" val="a_f"/>
  <p:tag name="KSO_WM_SLIDE_LAYOUT_CNT" val="1_1"/>
  <p:tag name="KSO_WM_SLIDE_TYPE" val="text"/>
  <p:tag name="KSO_WM_BEAUTIFY_FLAG" val="#wm#"/>
  <p:tag name="KSO_WM_SLIDE_POSITION" val="50*144"/>
  <p:tag name="KSO_WM_SLIDE_SIZE" val="621*343"/>
</p:tagLst>
</file>

<file path=ppt/tags/tag4.xml><?xml version="1.0" encoding="utf-8"?>
<p:tagLst xmlns:p="http://schemas.openxmlformats.org/presentationml/2006/main">
  <p:tag name="KSO_WM_TAG_VERSION" val="1.0"/>
  <p:tag name="KSO_WM_BEAUTIFY_FLAG" val="#wm#"/>
  <p:tag name="KSO_WM_UNIT_TYPE" val="a"/>
  <p:tag name="KSO_WM_UNIT_ID" val="diagram825_1*a*1"/>
  <p:tag name="KSO_WM_TEMPLATE_CATEGORY" val="diagram"/>
  <p:tag name="KSO_WM_TEMPLATE_INDEX" val="825"/>
  <p:tag name="KSO_WM_UNIT_INDEX" val="1"/>
  <p:tag name="KSO_WM_UNIT_CLEAR" val="1"/>
  <p:tag name="KSO_WM_UNIT_LAYERLEVEL" val="1"/>
  <p:tag name="KSO_WM_UNIT_VALUE" val="30"/>
  <p:tag name="KSO_WM_UNIT_ISCONTENTSTITLE" val="0"/>
  <p:tag name="KSO_WM_UNIT_HIGHLIGHT" val="0"/>
  <p:tag name="KSO_WM_UNIT_COMPATIBLE" val="0"/>
  <p:tag name="KSO_WM_UNIT_PRESET_TEXT_INDEX" val="0"/>
  <p:tag name="KSO_WM_UNIT_PRESET_TEXT_LEN" val="9"/>
</p:tagLst>
</file>

<file path=ppt/tags/tag5.xml><?xml version="1.0" encoding="utf-8"?>
<p:tagLst xmlns:p="http://schemas.openxmlformats.org/presentationml/2006/main">
  <p:tag name="KSO_WM_TAG_VERSION" val="1.0"/>
  <p:tag name="KSO_WM_BEAUTIFY_FLAG" val="#wm#"/>
  <p:tag name="KSO_WM_UNIT_TYPE" val="f"/>
  <p:tag name="KSO_WM_UNIT_ID" val="diagram825_1*f*1"/>
  <p:tag name="KSO_WM_TEMPLATE_CATEGORY" val="diagram"/>
  <p:tag name="KSO_WM_TEMPLATE_INDEX" val="825"/>
  <p:tag name="KSO_WM_UNIT_INDEX" val="1"/>
  <p:tag name="KSO_WM_UNIT_CLEAR" val="1"/>
  <p:tag name="KSO_WM_UNIT_LAYERLEVEL" val="1"/>
  <p:tag name="KSO_WM_UNIT_VALUE" val="231"/>
  <p:tag name="KSO_WM_UNIT_HIGHLIGHT" val="0"/>
  <p:tag name="KSO_WM_UNIT_COMPATIBLE" val="0"/>
  <p:tag name="KSO_WM_UNIT_PRESET_TEXT_INDEX" val="2"/>
  <p:tag name="KSO_WM_UNIT_PRESET_TEXT_LEN" val="10"/>
</p:tagLst>
</file>

<file path=ppt/tags/tag6.xml><?xml version="1.0" encoding="utf-8"?>
<p:tagLst xmlns:p="http://schemas.openxmlformats.org/presentationml/2006/main">
  <p:tag name="KSO_WM_TEMPLATE_CATEGORY" val="diagram"/>
  <p:tag name="KSO_WM_TEMPLATE_INDEX" val="825"/>
  <p:tag name="KSO_WM_TAG_VERSION" val="1.0"/>
  <p:tag name="KSO_WM_SLIDE_ID" val="diagram825_1"/>
  <p:tag name="KSO_WM_SLIDE_INDEX" val="1"/>
  <p:tag name="KSO_WM_SLIDE_ITEM_CNT" val="1"/>
  <p:tag name="KSO_WM_SLIDE_LAYOUT" val="a_f"/>
  <p:tag name="KSO_WM_SLIDE_LAYOUT_CNT" val="1_1"/>
  <p:tag name="KSO_WM_SLIDE_TYPE" val="text"/>
  <p:tag name="KSO_WM_BEAUTIFY_FLAG" val="#wm#"/>
  <p:tag name="KSO_WM_SLIDE_POSITION" val="50*144"/>
  <p:tag name="KSO_WM_SLIDE_SIZE" val="621*343"/>
</p:tagLst>
</file>

<file path=ppt/tags/tag7.xml><?xml version="1.0" encoding="utf-8"?>
<p:tagLst xmlns:p="http://schemas.openxmlformats.org/presentationml/2006/main">
  <p:tag name="KSO_WM_TAG_VERSION" val="1.0"/>
  <p:tag name="KSO_WM_BEAUTIFY_FLAG" val="#wm#"/>
  <p:tag name="KSO_WM_UNIT_TYPE" val="a"/>
  <p:tag name="KSO_WM_UNIT_ID" val="diagram825_1*a*1"/>
  <p:tag name="KSO_WM_TEMPLATE_CATEGORY" val="diagram"/>
  <p:tag name="KSO_WM_TEMPLATE_INDEX" val="825"/>
  <p:tag name="KSO_WM_UNIT_INDEX" val="1"/>
  <p:tag name="KSO_WM_UNIT_CLEAR" val="1"/>
  <p:tag name="KSO_WM_UNIT_LAYERLEVEL" val="1"/>
  <p:tag name="KSO_WM_UNIT_VALUE" val="30"/>
  <p:tag name="KSO_WM_UNIT_ISCONTENTSTITLE" val="0"/>
  <p:tag name="KSO_WM_UNIT_HIGHLIGHT" val="0"/>
  <p:tag name="KSO_WM_UNIT_COMPATIBLE" val="0"/>
  <p:tag name="KSO_WM_UNIT_PRESET_TEXT_INDEX" val="0"/>
  <p:tag name="KSO_WM_UNIT_PRESET_TEXT_LEN" val="9"/>
</p:tagLst>
</file>

<file path=ppt/tags/tag8.xml><?xml version="1.0" encoding="utf-8"?>
<p:tagLst xmlns:p="http://schemas.openxmlformats.org/presentationml/2006/main">
  <p:tag name="KSO_WM_TAG_VERSION" val="1.0"/>
  <p:tag name="KSO_WM_BEAUTIFY_FLAG" val="#wm#"/>
  <p:tag name="KSO_WM_UNIT_TYPE" val="f"/>
  <p:tag name="KSO_WM_UNIT_ID" val="diagram825_1*f*1"/>
  <p:tag name="KSO_WM_TEMPLATE_CATEGORY" val="diagram"/>
  <p:tag name="KSO_WM_TEMPLATE_INDEX" val="825"/>
  <p:tag name="KSO_WM_UNIT_INDEX" val="1"/>
  <p:tag name="KSO_WM_UNIT_CLEAR" val="1"/>
  <p:tag name="KSO_WM_UNIT_LAYERLEVEL" val="1"/>
  <p:tag name="KSO_WM_UNIT_VALUE" val="231"/>
  <p:tag name="KSO_WM_UNIT_HIGHLIGHT" val="0"/>
  <p:tag name="KSO_WM_UNIT_COMPATIBLE" val="0"/>
  <p:tag name="KSO_WM_UNIT_PRESET_TEXT_INDEX" val="2"/>
  <p:tag name="KSO_WM_UNIT_PRESET_TEXT_LEN" val="10"/>
</p:tagLst>
</file>

<file path=ppt/tags/tag9.xml><?xml version="1.0" encoding="utf-8"?>
<p:tagLst xmlns:p="http://schemas.openxmlformats.org/presentationml/2006/main">
  <p:tag name="KSO_WM_TEMPLATE_CATEGORY" val="diagram"/>
  <p:tag name="KSO_WM_TEMPLATE_INDEX" val="825"/>
  <p:tag name="KSO_WM_TAG_VERSION" val="1.0"/>
  <p:tag name="KSO_WM_SLIDE_ID" val="diagram825_1"/>
  <p:tag name="KSO_WM_SLIDE_INDEX" val="1"/>
  <p:tag name="KSO_WM_SLIDE_ITEM_CNT" val="1"/>
  <p:tag name="KSO_WM_SLIDE_LAYOUT" val="a_f"/>
  <p:tag name="KSO_WM_SLIDE_LAYOUT_CNT" val="1_1"/>
  <p:tag name="KSO_WM_SLIDE_TYPE" val="text"/>
  <p:tag name="KSO_WM_BEAUTIFY_FLAG" val="#wm#"/>
  <p:tag name="KSO_WM_SLIDE_POSITION" val="50*144"/>
  <p:tag name="KSO_WM_SLIDE_SIZE" val="621*343"/>
</p:tagLst>
</file>

<file path=ppt/theme/theme1.xml><?xml version="1.0" encoding="utf-8"?>
<a:theme xmlns:a="http://schemas.openxmlformats.org/drawingml/2006/main" name="绿格子">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绿格子">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6520</Words>
  <Application>WPS 演示</Application>
  <PresentationFormat/>
  <Paragraphs>598</Paragraphs>
  <Slides>47</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47</vt:i4>
      </vt:variant>
    </vt:vector>
  </HeadingPairs>
  <TitlesOfParts>
    <vt:vector size="64" baseType="lpstr">
      <vt:lpstr>Arial</vt:lpstr>
      <vt:lpstr>宋体</vt:lpstr>
      <vt:lpstr>Wingdings</vt:lpstr>
      <vt:lpstr>微软雅黑</vt:lpstr>
      <vt:lpstr>Times New Roman</vt:lpstr>
      <vt:lpstr>华文行楷</vt:lpstr>
      <vt:lpstr>仿宋_GB2312</vt:lpstr>
      <vt:lpstr>方正姚体</vt:lpstr>
      <vt:lpstr>黑体</vt:lpstr>
      <vt:lpstr>楷体_GB2312</vt:lpstr>
      <vt:lpstr>Tahoma</vt:lpstr>
      <vt:lpstr>微软雅黑</vt:lpstr>
      <vt:lpstr>华文中宋</vt:lpstr>
      <vt:lpstr>华文彩云</vt:lpstr>
      <vt:lpstr>华文细黑</vt:lpstr>
      <vt:lpstr>绿格子</vt:lpstr>
      <vt:lpstr>1_绿格子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DDC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机关档案工作基本知识 </dc:title>
  <dc:creator>WSM</dc:creator>
  <cp:lastModifiedBy>Administrator</cp:lastModifiedBy>
  <cp:revision>132</cp:revision>
  <dcterms:created xsi:type="dcterms:W3CDTF">2003-09-29T00:59:07Z</dcterms:created>
  <dcterms:modified xsi:type="dcterms:W3CDTF">2017-03-21T07:35:15Z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